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3" r:id="rId1"/>
  </p:sldMasterIdLst>
  <p:notesMasterIdLst>
    <p:notesMasterId r:id="rId48"/>
  </p:notesMasterIdLst>
  <p:sldIdLst>
    <p:sldId id="296" r:id="rId2"/>
    <p:sldId id="324" r:id="rId3"/>
    <p:sldId id="380" r:id="rId4"/>
    <p:sldId id="305" r:id="rId5"/>
    <p:sldId id="340" r:id="rId6"/>
    <p:sldId id="341" r:id="rId7"/>
    <p:sldId id="346" r:id="rId8"/>
    <p:sldId id="347" r:id="rId9"/>
    <p:sldId id="348" r:id="rId10"/>
    <p:sldId id="339" r:id="rId11"/>
    <p:sldId id="355" r:id="rId12"/>
    <p:sldId id="342" r:id="rId13"/>
    <p:sldId id="352" r:id="rId14"/>
    <p:sldId id="379" r:id="rId15"/>
    <p:sldId id="375" r:id="rId16"/>
    <p:sldId id="376" r:id="rId17"/>
    <p:sldId id="377" r:id="rId18"/>
    <p:sldId id="378" r:id="rId19"/>
    <p:sldId id="349" r:id="rId20"/>
    <p:sldId id="353" r:id="rId21"/>
    <p:sldId id="350" r:id="rId22"/>
    <p:sldId id="351" r:id="rId23"/>
    <p:sldId id="354" r:id="rId24"/>
    <p:sldId id="338" r:id="rId25"/>
    <p:sldId id="343" r:id="rId26"/>
    <p:sldId id="357" r:id="rId27"/>
    <p:sldId id="356" r:id="rId28"/>
    <p:sldId id="358" r:id="rId29"/>
    <p:sldId id="361" r:id="rId30"/>
    <p:sldId id="374" r:id="rId31"/>
    <p:sldId id="373" r:id="rId32"/>
    <p:sldId id="360" r:id="rId33"/>
    <p:sldId id="337" r:id="rId34"/>
    <p:sldId id="344" r:id="rId35"/>
    <p:sldId id="366" r:id="rId36"/>
    <p:sldId id="363" r:id="rId37"/>
    <p:sldId id="365" r:id="rId38"/>
    <p:sldId id="364" r:id="rId39"/>
    <p:sldId id="362" r:id="rId40"/>
    <p:sldId id="367" r:id="rId41"/>
    <p:sldId id="369" r:id="rId42"/>
    <p:sldId id="368" r:id="rId43"/>
    <p:sldId id="370" r:id="rId44"/>
    <p:sldId id="372" r:id="rId45"/>
    <p:sldId id="260" r:id="rId46"/>
    <p:sldId id="382"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BBDCF5F1-AFE4-4827-B0C5-0955C2830984}">
          <p14:sldIdLst>
            <p14:sldId id="296"/>
            <p14:sldId id="324"/>
            <p14:sldId id="380"/>
            <p14:sldId id="305"/>
          </p14:sldIdLst>
        </p14:section>
        <p14:section name="Salesmanship" id="{B73BA4DE-C25B-477D-8B8D-F6E507041E57}">
          <p14:sldIdLst>
            <p14:sldId id="340"/>
            <p14:sldId id="341"/>
            <p14:sldId id="346"/>
            <p14:sldId id="347"/>
            <p14:sldId id="348"/>
          </p14:sldIdLst>
        </p14:section>
        <p14:section name="Great Salesmen &amp; Crappy Salesmen" id="{E147AC94-09AB-4871-9C64-9A4C72CE4D85}">
          <p14:sldIdLst>
            <p14:sldId id="339"/>
            <p14:sldId id="355"/>
            <p14:sldId id="342"/>
            <p14:sldId id="352"/>
            <p14:sldId id="379"/>
            <p14:sldId id="375"/>
            <p14:sldId id="376"/>
            <p14:sldId id="377"/>
            <p14:sldId id="378"/>
            <p14:sldId id="349"/>
            <p14:sldId id="353"/>
            <p14:sldId id="350"/>
            <p14:sldId id="351"/>
            <p14:sldId id="354"/>
          </p14:sldIdLst>
        </p14:section>
        <p14:section name="Pitfalls of Salesmen" id="{C5440272-8EB5-4176-8632-67324DDA0EB2}">
          <p14:sldIdLst>
            <p14:sldId id="338"/>
            <p14:sldId id="343"/>
            <p14:sldId id="357"/>
            <p14:sldId id="356"/>
            <p14:sldId id="358"/>
            <p14:sldId id="361"/>
            <p14:sldId id="374"/>
            <p14:sldId id="373"/>
            <p14:sldId id="360"/>
          </p14:sldIdLst>
        </p14:section>
        <p14:section name="Sales Pitch" id="{CD6EC9F5-B404-4F6F-944C-77260668574E}">
          <p14:sldIdLst>
            <p14:sldId id="337"/>
            <p14:sldId id="344"/>
            <p14:sldId id="366"/>
            <p14:sldId id="363"/>
            <p14:sldId id="365"/>
            <p14:sldId id="364"/>
            <p14:sldId id="362"/>
            <p14:sldId id="367"/>
            <p14:sldId id="369"/>
            <p14:sldId id="368"/>
            <p14:sldId id="370"/>
          </p14:sldIdLst>
        </p14:section>
        <p14:section name="Conclusion" id="{5A0BDD44-4146-46FD-8BB8-A2E8CECB904A}">
          <p14:sldIdLst>
            <p14:sldId id="372"/>
            <p14:sldId id="260"/>
            <p14:sldId id="3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20" autoAdjust="0"/>
    <p:restoredTop sz="78303" autoAdjust="0"/>
  </p:normalViewPr>
  <p:slideViewPr>
    <p:cSldViewPr snapToGrid="0">
      <p:cViewPr varScale="1">
        <p:scale>
          <a:sx n="82" d="100"/>
          <a:sy n="82" d="100"/>
        </p:scale>
        <p:origin x="66" y="2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0.jpg>
</file>

<file path=ppt/media/image11.jpeg>
</file>

<file path=ppt/media/image12.jpg>
</file>

<file path=ppt/media/image13.jpg>
</file>

<file path=ppt/media/image14.jpg>
</file>

<file path=ppt/media/image15.jpg>
</file>

<file path=ppt/media/image16.jpeg>
</file>

<file path=ppt/media/image17.jpg>
</file>

<file path=ppt/media/image18.jpg>
</file>

<file path=ppt/media/image19.jpg>
</file>

<file path=ppt/media/image2.JPG>
</file>

<file path=ppt/media/image21.png>
</file>

<file path=ppt/media/image3.jpeg>
</file>

<file path=ppt/media/image4.jpeg>
</file>

<file path=ppt/media/image5.jpg>
</file>

<file path=ppt/media/image6.jpe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F584A-AD5A-4F6E-BB1D-720E2B1914A8}" type="datetimeFigureOut">
              <a:rPr lang="en-US" smtClean="0"/>
              <a:t>1/11/2017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E0BEE6-E204-42B7-AFBF-BD8CC5A2BF47}" type="slidenum">
              <a:rPr lang="en-US" smtClean="0"/>
              <a:t>‹#›</a:t>
            </a:fld>
            <a:endParaRPr lang="en-US" dirty="0"/>
          </a:p>
        </p:txBody>
      </p:sp>
    </p:spTree>
    <p:extLst>
      <p:ext uri="{BB962C8B-B14F-4D97-AF65-F5344CB8AC3E}">
        <p14:creationId xmlns:p14="http://schemas.microsoft.com/office/powerpoint/2010/main" val="3785543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r>
              <a:rPr lang="en-US" baseline="0" dirty="0"/>
              <a:t> </a:t>
            </a:r>
          </a:p>
          <a:p>
            <a:pPr marL="228600" indent="-228600">
              <a:buAutoNum type="arabicPeriod"/>
            </a:pPr>
            <a:r>
              <a:rPr lang="en-US" baseline="0" dirty="0"/>
              <a:t>Read through the whole lesson (including all the notes) before the day of class</a:t>
            </a:r>
          </a:p>
          <a:p>
            <a:pPr marL="228600" indent="-228600">
              <a:buAutoNum type="arabicPeriod"/>
            </a:pPr>
            <a:r>
              <a:rPr lang="en-US" baseline="0" dirty="0"/>
              <a:t>Make note of and gather any supplies you need to bring</a:t>
            </a:r>
          </a:p>
          <a:p>
            <a:pPr marL="228600" indent="-228600">
              <a:buAutoNum type="arabicPeriod"/>
            </a:pPr>
            <a:r>
              <a:rPr lang="en-US" baseline="0" dirty="0"/>
              <a:t>Prepare examples, stories</a:t>
            </a:r>
          </a:p>
          <a:p>
            <a:pPr marL="228600" indent="-228600">
              <a:buAutoNum type="arabicPeriod"/>
            </a:pPr>
            <a:r>
              <a:rPr lang="en-US" baseline="0" dirty="0"/>
              <a:t>Think through how much time you want to spend on individual activities; make notes</a:t>
            </a:r>
          </a:p>
          <a:p>
            <a:pPr marL="228600" indent="-228600">
              <a:buAutoNum type="arabicPeriod"/>
            </a:pPr>
            <a:r>
              <a:rPr lang="en-US" baseline="0" dirty="0"/>
              <a:t>Be sure to allow time to announce the assignment at the end</a:t>
            </a:r>
          </a:p>
          <a:p>
            <a:pPr marL="0" indent="0">
              <a:buNone/>
            </a:pPr>
            <a:endParaRPr lang="en-US" baseline="0" dirty="0"/>
          </a:p>
          <a:p>
            <a:pPr marL="0" indent="0">
              <a:buNone/>
            </a:pPr>
            <a:r>
              <a:rPr lang="en-US" baseline="0" dirty="0"/>
              <a:t>Overview:</a:t>
            </a:r>
          </a:p>
          <a:p>
            <a:pPr marL="0" indent="0">
              <a:buNone/>
            </a:pPr>
            <a:r>
              <a:rPr lang="en-US" baseline="0" dirty="0"/>
              <a:t>Intro (slides 1-4): 2 minutes</a:t>
            </a:r>
          </a:p>
          <a:p>
            <a:r>
              <a:rPr lang="en-US" dirty="0"/>
              <a:t>Salesmanship</a:t>
            </a:r>
            <a:r>
              <a:rPr lang="en-US" baseline="0" dirty="0"/>
              <a:t> (slides 5-9)</a:t>
            </a:r>
            <a:r>
              <a:rPr lang="en-US" dirty="0"/>
              <a:t>:</a:t>
            </a:r>
            <a:r>
              <a:rPr lang="en-US" baseline="0" dirty="0"/>
              <a:t> 3 minutes</a:t>
            </a:r>
          </a:p>
          <a:p>
            <a:r>
              <a:rPr lang="en-US" baseline="0" dirty="0"/>
              <a:t>Good &amp; Bad (slides 10-23): 15 minutes</a:t>
            </a:r>
          </a:p>
          <a:p>
            <a:r>
              <a:rPr lang="en-US" baseline="0" dirty="0"/>
              <a:t>Pitfalls (slides 24-32): 15 minutes</a:t>
            </a:r>
          </a:p>
          <a:p>
            <a:pPr marL="0" indent="0">
              <a:buNone/>
            </a:pPr>
            <a:r>
              <a:rPr lang="en-US" baseline="0" dirty="0"/>
              <a:t>Sales Pitch (slides 33-43): 15 minutes</a:t>
            </a:r>
          </a:p>
          <a:p>
            <a:pPr marL="0" indent="0">
              <a:buNone/>
            </a:pPr>
            <a:r>
              <a:rPr lang="en-US" dirty="0"/>
              <a:t>Total:</a:t>
            </a:r>
            <a:r>
              <a:rPr lang="en-US" baseline="0" dirty="0"/>
              <a:t> 50 minutes</a:t>
            </a:r>
            <a:endParaRPr lang="en-US" dirty="0"/>
          </a:p>
        </p:txBody>
      </p:sp>
      <p:sp>
        <p:nvSpPr>
          <p:cNvPr id="4" name="Slide Number Placeholder 3"/>
          <p:cNvSpPr>
            <a:spLocks noGrp="1"/>
          </p:cNvSpPr>
          <p:nvPr>
            <p:ph type="sldNum" sz="quarter" idx="10"/>
          </p:nvPr>
        </p:nvSpPr>
        <p:spPr/>
        <p:txBody>
          <a:bodyPr/>
          <a:lstStyle/>
          <a:p>
            <a:fld id="{92E9EBC7-72EA-4374-9157-45C9B31727DB}" type="slidenum">
              <a:rPr lang="en-US" smtClean="0"/>
              <a:t>1</a:t>
            </a:fld>
            <a:endParaRPr lang="en-US" dirty="0"/>
          </a:p>
        </p:txBody>
      </p:sp>
    </p:spTree>
    <p:extLst>
      <p:ext uri="{BB962C8B-B14F-4D97-AF65-F5344CB8AC3E}">
        <p14:creationId xmlns:p14="http://schemas.microsoft.com/office/powerpoint/2010/main" val="300573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 http://www.ronpopeil.com/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Content sources: http://www.cbsnews.com/media/the-greatest-salesmen-of-all-time/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http://www.inc.com/ss/10-greatest-salespeople-of-all-time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15</a:t>
            </a:fld>
            <a:endParaRPr lang="en-US" dirty="0"/>
          </a:p>
        </p:txBody>
      </p:sp>
    </p:spTree>
    <p:extLst>
      <p:ext uri="{BB962C8B-B14F-4D97-AF65-F5344CB8AC3E}">
        <p14:creationId xmlns:p14="http://schemas.microsoft.com/office/powerpoint/2010/main" val="3644354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 https://www.joegirard.com/wp-content/uploads/2013/05/joepoland6.jpg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Content sources: http://www.cbsnews.com/media/the-greatest-salesmen-of-all-time/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http://www.inc.com/ss/10-greatest-salespeople-of-all-time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16</a:t>
            </a:fld>
            <a:endParaRPr lang="en-US" dirty="0"/>
          </a:p>
        </p:txBody>
      </p:sp>
    </p:spTree>
    <p:extLst>
      <p:ext uri="{BB962C8B-B14F-4D97-AF65-F5344CB8AC3E}">
        <p14:creationId xmlns:p14="http://schemas.microsoft.com/office/powerpoint/2010/main" val="39662055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Content source: http://www.inc.com/ss/10-greatest-salespeople-of-all-time</a:t>
            </a:r>
          </a:p>
          <a:p>
            <a:r>
              <a:rPr lang="en-US" dirty="0"/>
              <a:t>Image</a:t>
            </a:r>
            <a:r>
              <a:rPr lang="en-US" baseline="0" dirty="0"/>
              <a:t> source: http://www.pianomatchmaker.com/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17</a:t>
            </a:fld>
            <a:endParaRPr lang="en-US" dirty="0"/>
          </a:p>
        </p:txBody>
      </p:sp>
    </p:spTree>
    <p:extLst>
      <p:ext uri="{BB962C8B-B14F-4D97-AF65-F5344CB8AC3E}">
        <p14:creationId xmlns:p14="http://schemas.microsoft.com/office/powerpoint/2010/main" val="18199934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http://www.cbsnews.com/media/the-greatest-salesmen-of-all-time/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source: https://commons.wikimedia.org/wiki/File:BenFranklinDuplessis.jpg</a:t>
            </a:r>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18</a:t>
            </a:fld>
            <a:endParaRPr lang="en-US" dirty="0"/>
          </a:p>
        </p:txBody>
      </p:sp>
    </p:spTree>
    <p:extLst>
      <p:ext uri="{BB962C8B-B14F-4D97-AF65-F5344CB8AC3E}">
        <p14:creationId xmlns:p14="http://schemas.microsoft.com/office/powerpoint/2010/main" val="7383834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https://www.youtube.com/watch?v=2Wl4ZX4-ui8</a:t>
            </a:r>
          </a:p>
        </p:txBody>
      </p:sp>
      <p:sp>
        <p:nvSpPr>
          <p:cNvPr id="4" name="Slide Number Placeholder 3"/>
          <p:cNvSpPr>
            <a:spLocks noGrp="1"/>
          </p:cNvSpPr>
          <p:nvPr>
            <p:ph type="sldNum" sz="quarter" idx="10"/>
          </p:nvPr>
        </p:nvSpPr>
        <p:spPr/>
        <p:txBody>
          <a:bodyPr/>
          <a:lstStyle/>
          <a:p>
            <a:fld id="{47E0BEE6-E204-42B7-AFBF-BD8CC5A2BF47}" type="slidenum">
              <a:rPr lang="en-US" smtClean="0"/>
              <a:t>19</a:t>
            </a:fld>
            <a:endParaRPr lang="en-US" dirty="0"/>
          </a:p>
        </p:txBody>
      </p:sp>
    </p:spTree>
    <p:extLst>
      <p:ext uri="{BB962C8B-B14F-4D97-AF65-F5344CB8AC3E}">
        <p14:creationId xmlns:p14="http://schemas.microsoft.com/office/powerpoint/2010/main" val="2894291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could discuss both Gil and the other guy</a:t>
            </a:r>
            <a:r>
              <a:rPr lang="en-US" baseline="0" dirty="0"/>
              <a:t> who stole his sale</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20</a:t>
            </a:fld>
            <a:endParaRPr lang="en-US" dirty="0"/>
          </a:p>
        </p:txBody>
      </p:sp>
    </p:spTree>
    <p:extLst>
      <p:ext uri="{BB962C8B-B14F-4D97-AF65-F5344CB8AC3E}">
        <p14:creationId xmlns:p14="http://schemas.microsoft.com/office/powerpoint/2010/main" val="4850292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Images:</a:t>
            </a:r>
          </a:p>
          <a:p>
            <a:r>
              <a:rPr lang="en-US" dirty="0"/>
              <a:t>http://theoffice.wikia.com/wiki/Andy_Bernard</a:t>
            </a:r>
          </a:p>
          <a:p>
            <a:r>
              <a:rPr lang="en-US" dirty="0"/>
              <a:t>http://stagedoordish.com/flashback-friday-the-music-man-marches-into-the-hearts-of-fans/</a:t>
            </a:r>
          </a:p>
          <a:p>
            <a:r>
              <a:rPr lang="en-US" dirty="0"/>
              <a:t>https://www.pinterest.com/lisawhannel/fuller-brush-great-bend-ks/</a:t>
            </a:r>
          </a:p>
          <a:p>
            <a:r>
              <a:rPr lang="en-US" sz="1200" b="0" i="0" kern="1200" dirty="0">
                <a:solidFill>
                  <a:schemeClr val="tx1"/>
                </a:solidFill>
                <a:effectLst/>
                <a:latin typeface="+mn-lt"/>
                <a:ea typeface="+mn-ea"/>
                <a:cs typeface="+mn-cs"/>
              </a:rPr>
              <a:t>Keith Pattison (2010). Philip-Jackson-in-Death-o-006.</a:t>
            </a:r>
            <a:r>
              <a:rPr lang="en-US" sz="1200" b="0" i="0" kern="1200" baseline="0" dirty="0">
                <a:solidFill>
                  <a:schemeClr val="tx1"/>
                </a:solidFill>
                <a:effectLst/>
                <a:latin typeface="+mn-lt"/>
                <a:ea typeface="+mn-ea"/>
                <a:cs typeface="+mn-cs"/>
              </a:rPr>
              <a:t> Retrieved from</a:t>
            </a:r>
            <a:r>
              <a:rPr lang="en-US" sz="1200" b="0" i="0" kern="1200" dirty="0">
                <a:solidFill>
                  <a:schemeClr val="tx1"/>
                </a:solidFill>
                <a:effectLst/>
                <a:latin typeface="+mn-lt"/>
                <a:ea typeface="+mn-ea"/>
                <a:cs typeface="+mn-cs"/>
              </a:rPr>
              <a:t> https://www.theguardian.com/culture/2010/may/09/angel-hill-death-of-a-salesman</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21</a:t>
            </a:fld>
            <a:endParaRPr lang="en-US" dirty="0"/>
          </a:p>
        </p:txBody>
      </p:sp>
    </p:spTree>
    <p:extLst>
      <p:ext uri="{BB962C8B-B14F-4D97-AF65-F5344CB8AC3E}">
        <p14:creationId xmlns:p14="http://schemas.microsoft.com/office/powerpoint/2010/main" val="6429416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https://www.youtube.com/watch?v=xUA2EzzWAC4</a:t>
            </a:r>
          </a:p>
        </p:txBody>
      </p:sp>
      <p:sp>
        <p:nvSpPr>
          <p:cNvPr id="4" name="Slide Number Placeholder 3"/>
          <p:cNvSpPr>
            <a:spLocks noGrp="1"/>
          </p:cNvSpPr>
          <p:nvPr>
            <p:ph type="sldNum" sz="quarter" idx="10"/>
          </p:nvPr>
        </p:nvSpPr>
        <p:spPr/>
        <p:txBody>
          <a:bodyPr/>
          <a:lstStyle/>
          <a:p>
            <a:fld id="{47E0BEE6-E204-42B7-AFBF-BD8CC5A2BF47}" type="slidenum">
              <a:rPr lang="en-US" smtClean="0"/>
              <a:t>22</a:t>
            </a:fld>
            <a:endParaRPr lang="en-US" dirty="0"/>
          </a:p>
        </p:txBody>
      </p:sp>
    </p:spTree>
    <p:extLst>
      <p:ext uri="{BB962C8B-B14F-4D97-AF65-F5344CB8AC3E}">
        <p14:creationId xmlns:p14="http://schemas.microsoft.com/office/powerpoint/2010/main" val="41518988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a:t>Overview:</a:t>
            </a:r>
          </a:p>
          <a:p>
            <a:pPr marL="0" indent="0">
              <a:buNone/>
            </a:pPr>
            <a:r>
              <a:rPr lang="en-US" baseline="0" dirty="0"/>
              <a:t>Intro (slides 1-3): 2 minutes</a:t>
            </a:r>
          </a:p>
          <a:p>
            <a:r>
              <a:rPr lang="en-US" dirty="0"/>
              <a:t>Salesmanship</a:t>
            </a:r>
            <a:r>
              <a:rPr lang="en-US" baseline="0" dirty="0"/>
              <a:t> (slides 4-8)</a:t>
            </a:r>
            <a:r>
              <a:rPr lang="en-US" dirty="0"/>
              <a:t>:</a:t>
            </a:r>
            <a:r>
              <a:rPr lang="en-US" baseline="0" dirty="0"/>
              <a:t> 3 minutes</a:t>
            </a:r>
          </a:p>
          <a:p>
            <a:r>
              <a:rPr lang="en-US" baseline="0" dirty="0"/>
              <a:t>Good &amp; Bad (slides 9-22): 15 minutes</a:t>
            </a:r>
          </a:p>
          <a:p>
            <a:r>
              <a:rPr lang="en-US" baseline="0" dirty="0"/>
              <a:t>Pitfalls (slides 23-31): 15 minutes</a:t>
            </a:r>
          </a:p>
          <a:p>
            <a:pPr marL="0" indent="0">
              <a:buNone/>
            </a:pPr>
            <a:r>
              <a:rPr lang="en-US" baseline="0" dirty="0"/>
              <a:t>Sales Pitch (slides 32-42): 15 minutes</a:t>
            </a:r>
          </a:p>
          <a:p>
            <a:pPr marL="0" indent="0">
              <a:buNone/>
            </a:pPr>
            <a:r>
              <a:rPr lang="en-US" dirty="0"/>
              <a:t>Total:</a:t>
            </a:r>
            <a:r>
              <a:rPr lang="en-US" baseline="0" dirty="0"/>
              <a:t> 50 minutes</a:t>
            </a:r>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24</a:t>
            </a:fld>
            <a:endParaRPr lang="en-US" dirty="0"/>
          </a:p>
        </p:txBody>
      </p:sp>
    </p:spTree>
    <p:extLst>
      <p:ext uri="{BB962C8B-B14F-4D97-AF65-F5344CB8AC3E}">
        <p14:creationId xmlns:p14="http://schemas.microsoft.com/office/powerpoint/2010/main" val="26878549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a:t>
            </a:r>
            <a:r>
              <a:rPr lang="en-US" baseline="0" dirty="0"/>
              <a:t> source: https://pixabay.com/en/fractal-sphere-steel-3d-structures-1118515/</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30</a:t>
            </a:fld>
            <a:endParaRPr lang="en-US" dirty="0"/>
          </a:p>
        </p:txBody>
      </p:sp>
    </p:spTree>
    <p:extLst>
      <p:ext uri="{BB962C8B-B14F-4D97-AF65-F5344CB8AC3E}">
        <p14:creationId xmlns:p14="http://schemas.microsoft.com/office/powerpoint/2010/main" val="864948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did</a:t>
            </a:r>
            <a:r>
              <a:rPr lang="en-US" baseline="0" dirty="0"/>
              <a:t> we discuss last time?</a:t>
            </a:r>
          </a:p>
          <a:p>
            <a:r>
              <a:rPr lang="en-US" baseline="0" dirty="0"/>
              <a:t>Objectives from lesson 19</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a:t>
            </a:fld>
            <a:endParaRPr lang="en-US" dirty="0"/>
          </a:p>
        </p:txBody>
      </p:sp>
    </p:spTree>
    <p:extLst>
      <p:ext uri="{BB962C8B-B14F-4D97-AF65-F5344CB8AC3E}">
        <p14:creationId xmlns:p14="http://schemas.microsoft.com/office/powerpoint/2010/main" val="22638022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a:t>Overview:</a:t>
            </a:r>
          </a:p>
          <a:p>
            <a:pPr marL="0" indent="0">
              <a:buNone/>
            </a:pPr>
            <a:r>
              <a:rPr lang="en-US" baseline="0" dirty="0"/>
              <a:t>Intro (slides 1-3): 2 minutes</a:t>
            </a:r>
          </a:p>
          <a:p>
            <a:r>
              <a:rPr lang="en-US" dirty="0"/>
              <a:t>Salesmanship</a:t>
            </a:r>
            <a:r>
              <a:rPr lang="en-US" baseline="0" dirty="0"/>
              <a:t> (slides 4-8)</a:t>
            </a:r>
            <a:r>
              <a:rPr lang="en-US" dirty="0"/>
              <a:t>:</a:t>
            </a:r>
            <a:r>
              <a:rPr lang="en-US" baseline="0" dirty="0"/>
              <a:t> 3 minutes</a:t>
            </a:r>
          </a:p>
          <a:p>
            <a:r>
              <a:rPr lang="en-US" baseline="0" dirty="0"/>
              <a:t>Good &amp; Bad (slides 9-22): 15 minutes</a:t>
            </a:r>
          </a:p>
          <a:p>
            <a:r>
              <a:rPr lang="en-US" baseline="0" dirty="0"/>
              <a:t>Pitfalls (slides 23-31): 15 minutes</a:t>
            </a:r>
          </a:p>
          <a:p>
            <a:pPr marL="0" indent="0">
              <a:buNone/>
            </a:pPr>
            <a:r>
              <a:rPr lang="en-US" baseline="0" dirty="0"/>
              <a:t>Sales Pitch (slides 32-42): 15 minutes</a:t>
            </a:r>
          </a:p>
          <a:p>
            <a:pPr marL="0" indent="0">
              <a:buNone/>
            </a:pPr>
            <a:r>
              <a:rPr lang="en-US" dirty="0"/>
              <a:t>Total:</a:t>
            </a:r>
            <a:r>
              <a:rPr lang="en-US" baseline="0" dirty="0"/>
              <a:t> 50 minutes</a:t>
            </a:r>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33</a:t>
            </a:fld>
            <a:endParaRPr lang="en-US" dirty="0"/>
          </a:p>
        </p:txBody>
      </p:sp>
    </p:spTree>
    <p:extLst>
      <p:ext uri="{BB962C8B-B14F-4D97-AF65-F5344CB8AC3E}">
        <p14:creationId xmlns:p14="http://schemas.microsoft.com/office/powerpoint/2010/main" val="5627773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150000"/>
              </a:lnSpc>
            </a:pPr>
            <a:r>
              <a:rPr lang="en-US" sz="2800" dirty="0"/>
              <a:t>Demonstration</a:t>
            </a:r>
            <a:r>
              <a:rPr lang="en-US" sz="2800" baseline="0" dirty="0"/>
              <a:t> should be </a:t>
            </a:r>
            <a:r>
              <a:rPr lang="en-US" sz="2800" dirty="0"/>
              <a:t>30 seconds,</a:t>
            </a:r>
            <a:r>
              <a:rPr lang="en-US" sz="2800" baseline="0" dirty="0"/>
              <a:t> p</a:t>
            </a:r>
            <a:r>
              <a:rPr lang="en-US" sz="2800" dirty="0"/>
              <a:t>ersuasive, engaging, etc.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34</a:t>
            </a:fld>
            <a:endParaRPr lang="en-US" dirty="0"/>
          </a:p>
        </p:txBody>
      </p:sp>
    </p:spTree>
    <p:extLst>
      <p:ext uri="{BB962C8B-B14F-4D97-AF65-F5344CB8AC3E}">
        <p14:creationId xmlns:p14="http://schemas.microsoft.com/office/powerpoint/2010/main" val="26279797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a:t>
            </a:r>
            <a:r>
              <a:rPr lang="en-US" baseline="0" dirty="0"/>
              <a:t> https://www.pexels.com/photo/pocket-watch-watch-time-stopwatch-28764/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35</a:t>
            </a:fld>
            <a:endParaRPr lang="en-US" dirty="0"/>
          </a:p>
        </p:txBody>
      </p:sp>
    </p:spTree>
    <p:extLst>
      <p:ext uri="{BB962C8B-B14F-4D97-AF65-F5344CB8AC3E}">
        <p14:creationId xmlns:p14="http://schemas.microsoft.com/office/powerpoint/2010/main" val="23996906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https://pixabay.com/en/woman-young-pretty-young-woman-978135/</a:t>
            </a:r>
          </a:p>
        </p:txBody>
      </p:sp>
      <p:sp>
        <p:nvSpPr>
          <p:cNvPr id="4" name="Slide Number Placeholder 3"/>
          <p:cNvSpPr>
            <a:spLocks noGrp="1"/>
          </p:cNvSpPr>
          <p:nvPr>
            <p:ph type="sldNum" sz="quarter" idx="10"/>
          </p:nvPr>
        </p:nvSpPr>
        <p:spPr/>
        <p:txBody>
          <a:bodyPr/>
          <a:lstStyle/>
          <a:p>
            <a:fld id="{47E0BEE6-E204-42B7-AFBF-BD8CC5A2BF47}" type="slidenum">
              <a:rPr lang="en-US" smtClean="0"/>
              <a:t>43</a:t>
            </a:fld>
            <a:endParaRPr lang="en-US" dirty="0"/>
          </a:p>
        </p:txBody>
      </p:sp>
    </p:spTree>
    <p:extLst>
      <p:ext uri="{BB962C8B-B14F-4D97-AF65-F5344CB8AC3E}">
        <p14:creationId xmlns:p14="http://schemas.microsoft.com/office/powerpoint/2010/main" val="22509651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a:t>Overview:</a:t>
            </a:r>
          </a:p>
          <a:p>
            <a:pPr marL="0" indent="0">
              <a:buNone/>
            </a:pPr>
            <a:r>
              <a:rPr lang="en-US" baseline="0" dirty="0"/>
              <a:t>Intro (slides 1-3): 2 minutes</a:t>
            </a:r>
          </a:p>
          <a:p>
            <a:r>
              <a:rPr lang="en-US" dirty="0"/>
              <a:t>Salesmanship</a:t>
            </a:r>
            <a:r>
              <a:rPr lang="en-US" baseline="0" dirty="0"/>
              <a:t> (slides 4-8)</a:t>
            </a:r>
            <a:r>
              <a:rPr lang="en-US" dirty="0"/>
              <a:t>:</a:t>
            </a:r>
            <a:r>
              <a:rPr lang="en-US" baseline="0" dirty="0"/>
              <a:t> 3 minutes</a:t>
            </a:r>
          </a:p>
          <a:p>
            <a:r>
              <a:rPr lang="en-US" baseline="0" dirty="0"/>
              <a:t>Good &amp; Bad (slides 9-22): 15 minutes</a:t>
            </a:r>
          </a:p>
          <a:p>
            <a:r>
              <a:rPr lang="en-US" baseline="0" dirty="0"/>
              <a:t>Pitfalls (slides 23-31): 15 minutes</a:t>
            </a:r>
          </a:p>
          <a:p>
            <a:pPr marL="0" indent="0">
              <a:buNone/>
            </a:pPr>
            <a:r>
              <a:rPr lang="en-US" baseline="0" dirty="0"/>
              <a:t>Sales Pitch (slides 32-42): 15 minutes</a:t>
            </a:r>
          </a:p>
          <a:p>
            <a:pPr marL="0" indent="0">
              <a:buNone/>
            </a:pPr>
            <a:r>
              <a:rPr lang="en-US" dirty="0"/>
              <a:t>Total:</a:t>
            </a:r>
            <a:r>
              <a:rPr lang="en-US" baseline="0" dirty="0"/>
              <a:t> 50 minutes</a:t>
            </a:r>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5</a:t>
            </a:fld>
            <a:endParaRPr lang="en-US" dirty="0"/>
          </a:p>
        </p:txBody>
      </p:sp>
    </p:spTree>
    <p:extLst>
      <p:ext uri="{BB962C8B-B14F-4D97-AF65-F5344CB8AC3E}">
        <p14:creationId xmlns:p14="http://schemas.microsoft.com/office/powerpoint/2010/main" val="1029775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a:t>
            </a:r>
            <a:r>
              <a:rPr lang="en-US" baseline="0" dirty="0"/>
              <a:t> source: https://commons.wikimedia.org/wiki/File:Kovacs_special_1968.JPG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6</a:t>
            </a:fld>
            <a:endParaRPr lang="en-US" dirty="0"/>
          </a:p>
        </p:txBody>
      </p:sp>
    </p:spTree>
    <p:extLst>
      <p:ext uri="{BB962C8B-B14F-4D97-AF65-F5344CB8AC3E}">
        <p14:creationId xmlns:p14="http://schemas.microsoft.com/office/powerpoint/2010/main" val="38174159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Content</a:t>
            </a:r>
            <a:r>
              <a:rPr lang="en-US" baseline="0" dirty="0"/>
              <a:t> </a:t>
            </a:r>
            <a:r>
              <a:rPr lang="en-US" dirty="0"/>
              <a:t>Source: https://www.google.com/webhp?sourceid=chrome-instant&amp;rlz=1C1CHBF_enUS708US708&amp;ion=1&amp;espv=2&amp;ie=UTF-8#q=definition%20of%20sales</a:t>
            </a:r>
          </a:p>
          <a:p>
            <a:endParaRPr lang="en-US" dirty="0"/>
          </a:p>
          <a:p>
            <a:r>
              <a:rPr lang="en-US" dirty="0"/>
              <a:t>Image source: https://www.pexels.com/photo/bazaar-booth-bracelets-candles-160227/</a:t>
            </a:r>
          </a:p>
        </p:txBody>
      </p:sp>
      <p:sp>
        <p:nvSpPr>
          <p:cNvPr id="4" name="Slide Number Placeholder 3"/>
          <p:cNvSpPr>
            <a:spLocks noGrp="1"/>
          </p:cNvSpPr>
          <p:nvPr>
            <p:ph type="sldNum" sz="quarter" idx="10"/>
          </p:nvPr>
        </p:nvSpPr>
        <p:spPr/>
        <p:txBody>
          <a:bodyPr/>
          <a:lstStyle/>
          <a:p>
            <a:fld id="{47E0BEE6-E204-42B7-AFBF-BD8CC5A2BF47}" type="slidenum">
              <a:rPr lang="en-US" smtClean="0"/>
              <a:t>8</a:t>
            </a:fld>
            <a:endParaRPr lang="en-US" dirty="0"/>
          </a:p>
        </p:txBody>
      </p:sp>
    </p:spTree>
    <p:extLst>
      <p:ext uri="{BB962C8B-B14F-4D97-AF65-F5344CB8AC3E}">
        <p14:creationId xmlns:p14="http://schemas.microsoft.com/office/powerpoint/2010/main" val="4497856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 https://www.pexels.com/photo/assorted-business-desserts-display-159991/ </a:t>
            </a:r>
          </a:p>
        </p:txBody>
      </p:sp>
      <p:sp>
        <p:nvSpPr>
          <p:cNvPr id="4" name="Slide Number Placeholder 3"/>
          <p:cNvSpPr>
            <a:spLocks noGrp="1"/>
          </p:cNvSpPr>
          <p:nvPr>
            <p:ph type="sldNum" sz="quarter" idx="10"/>
          </p:nvPr>
        </p:nvSpPr>
        <p:spPr/>
        <p:txBody>
          <a:bodyPr/>
          <a:lstStyle/>
          <a:p>
            <a:fld id="{47E0BEE6-E204-42B7-AFBF-BD8CC5A2BF47}" type="slidenum">
              <a:rPr lang="en-US" smtClean="0"/>
              <a:t>9</a:t>
            </a:fld>
            <a:endParaRPr lang="en-US" dirty="0"/>
          </a:p>
        </p:txBody>
      </p:sp>
    </p:spTree>
    <p:extLst>
      <p:ext uri="{BB962C8B-B14F-4D97-AF65-F5344CB8AC3E}">
        <p14:creationId xmlns:p14="http://schemas.microsoft.com/office/powerpoint/2010/main" val="5088086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a:t>Overview:</a:t>
            </a:r>
          </a:p>
          <a:p>
            <a:pPr marL="0" indent="0">
              <a:buNone/>
            </a:pPr>
            <a:r>
              <a:rPr lang="en-US" baseline="0" dirty="0"/>
              <a:t>Intro (slides 1-3): 2 minutes</a:t>
            </a:r>
          </a:p>
          <a:p>
            <a:r>
              <a:rPr lang="en-US" dirty="0"/>
              <a:t>Salesmanship</a:t>
            </a:r>
            <a:r>
              <a:rPr lang="en-US" baseline="0" dirty="0"/>
              <a:t> (slides 4-8)</a:t>
            </a:r>
            <a:r>
              <a:rPr lang="en-US" dirty="0"/>
              <a:t>:</a:t>
            </a:r>
            <a:r>
              <a:rPr lang="en-US" baseline="0" dirty="0"/>
              <a:t> 3 minutes</a:t>
            </a:r>
          </a:p>
          <a:p>
            <a:r>
              <a:rPr lang="en-US" baseline="0" dirty="0"/>
              <a:t>Good &amp; Bad (slides 9-22): 15 minutes</a:t>
            </a:r>
          </a:p>
          <a:p>
            <a:r>
              <a:rPr lang="en-US" baseline="0" dirty="0"/>
              <a:t>Pitfalls (slides 23-31): 15 minutes</a:t>
            </a:r>
          </a:p>
          <a:p>
            <a:pPr marL="0" indent="0">
              <a:buNone/>
            </a:pPr>
            <a:r>
              <a:rPr lang="en-US" baseline="0" dirty="0"/>
              <a:t>Sales Pitch (slides 32-42): 15 minutes</a:t>
            </a:r>
          </a:p>
          <a:p>
            <a:pPr marL="0" indent="0">
              <a:buNone/>
            </a:pPr>
            <a:r>
              <a:rPr lang="en-US" dirty="0"/>
              <a:t>Total:</a:t>
            </a:r>
            <a:r>
              <a:rPr lang="en-US" baseline="0" dirty="0"/>
              <a:t> 50 minutes</a:t>
            </a:r>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10</a:t>
            </a:fld>
            <a:endParaRPr lang="en-US" dirty="0"/>
          </a:p>
        </p:txBody>
      </p:sp>
    </p:spTree>
    <p:extLst>
      <p:ext uri="{BB962C8B-B14F-4D97-AF65-F5344CB8AC3E}">
        <p14:creationId xmlns:p14="http://schemas.microsoft.com/office/powerpoint/2010/main" val="26800374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a:t>
            </a:r>
            <a:r>
              <a:rPr lang="en-US" baseline="0" dirty="0"/>
              <a:t> source: https://pixabay.com/en/emotions-man-happy-sad-face-adult-371238/ (CC0 license)</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11</a:t>
            </a:fld>
            <a:endParaRPr lang="en-US" dirty="0"/>
          </a:p>
        </p:txBody>
      </p:sp>
    </p:spTree>
    <p:extLst>
      <p:ext uri="{BB962C8B-B14F-4D97-AF65-F5344CB8AC3E}">
        <p14:creationId xmlns:p14="http://schemas.microsoft.com/office/powerpoint/2010/main" val="2983442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https://www.youtube.com/watch?v=LAo-DmzdvK0</a:t>
            </a:r>
          </a:p>
          <a:p>
            <a:endParaRPr lang="en-US" dirty="0"/>
          </a:p>
          <a:p>
            <a:r>
              <a:rPr lang="en-US" dirty="0"/>
              <a:t>Watch until the class believes that he’s the greatest salesman they’ve ever seen.  It might not take long </a:t>
            </a:r>
            <a:r>
              <a:rPr lang="en-US" dirty="0">
                <a:sym typeface="Wingdings" panose="05000000000000000000" pitchFamily="2" charset="2"/>
              </a:rPr>
              <a:t>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12</a:t>
            </a:fld>
            <a:endParaRPr lang="en-US" dirty="0"/>
          </a:p>
        </p:txBody>
      </p:sp>
    </p:spTree>
    <p:extLst>
      <p:ext uri="{BB962C8B-B14F-4D97-AF65-F5344CB8AC3E}">
        <p14:creationId xmlns:p14="http://schemas.microsoft.com/office/powerpoint/2010/main" val="5497434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5440527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40559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68710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13148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31670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35388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3999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57194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643520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0280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6772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8A87A34-81AB-432B-8DAE-1953F412C126}" type="datetimeFigureOut">
              <a:rPr lang="en-US" smtClean="0"/>
              <a:pPr/>
              <a:t>1/11/2017</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2961969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video" Target="https://www.youtube.com/embed/1XaAV5TzLOs" TargetMode="External"/><Relationship Id="rId4" Type="http://schemas.openxmlformats.org/officeDocument/2006/relationships/image" Target="../media/image6.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video" Target="https://www.youtube.com/embed/2Wl4ZX4-ui8" TargetMode="External"/><Relationship Id="rId4" Type="http://schemas.openxmlformats.org/officeDocument/2006/relationships/image" Target="../media/image1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jp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video" Target="https://www.youtube.com/embed/xUA2EzzWAC4" TargetMode="External"/><Relationship Id="rId4" Type="http://schemas.openxmlformats.org/officeDocument/2006/relationships/image" Target="../media/image16.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www.cbsnews.com/media/the-greatest-salesmen-of-all-time/"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224" y="0"/>
            <a:ext cx="609935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p:cNvPicPr>
            <a:picLocks noChangeAspect="1"/>
          </p:cNvPicPr>
          <p:nvPr/>
        </p:nvPicPr>
        <p:blipFill>
          <a:blip r:embed="rId3"/>
          <a:stretch>
            <a:fillRect/>
          </a:stretch>
        </p:blipFill>
        <p:spPr>
          <a:xfrm>
            <a:off x="944183" y="1287865"/>
            <a:ext cx="5151817" cy="4273170"/>
          </a:xfrm>
          <a:prstGeom prst="rect">
            <a:avLst/>
          </a:prstGeom>
        </p:spPr>
      </p:pic>
      <p:sp>
        <p:nvSpPr>
          <p:cNvPr id="2" name="Title 1"/>
          <p:cNvSpPr>
            <a:spLocks noGrp="1"/>
          </p:cNvSpPr>
          <p:nvPr>
            <p:ph type="ctrTitle"/>
          </p:nvPr>
        </p:nvSpPr>
        <p:spPr>
          <a:xfrm>
            <a:off x="6941572" y="758952"/>
            <a:ext cx="5111325" cy="4041648"/>
          </a:xfrm>
        </p:spPr>
        <p:txBody>
          <a:bodyPr>
            <a:normAutofit/>
          </a:bodyPr>
          <a:lstStyle/>
          <a:p>
            <a:r>
              <a:rPr lang="en-US" dirty="0"/>
              <a:t>Sell It</a:t>
            </a:r>
            <a:endParaRPr lang="en-US" sz="6600" dirty="0"/>
          </a:p>
        </p:txBody>
      </p:sp>
      <p:sp>
        <p:nvSpPr>
          <p:cNvPr id="3" name="Subtitle 2"/>
          <p:cNvSpPr>
            <a:spLocks noGrp="1"/>
          </p:cNvSpPr>
          <p:nvPr>
            <p:ph type="subTitle" idx="1"/>
          </p:nvPr>
        </p:nvSpPr>
        <p:spPr>
          <a:xfrm>
            <a:off x="6927095" y="4800600"/>
            <a:ext cx="3753096" cy="1691640"/>
          </a:xfrm>
        </p:spPr>
        <p:txBody>
          <a:bodyPr>
            <a:normAutofit/>
          </a:bodyPr>
          <a:lstStyle/>
          <a:p>
            <a:r>
              <a:rPr lang="en-US" sz="2400" dirty="0">
                <a:solidFill>
                  <a:schemeClr val="tx1">
                    <a:lumMod val="85000"/>
                  </a:schemeClr>
                </a:solidFill>
              </a:rPr>
              <a:t>Soft Skills</a:t>
            </a:r>
          </a:p>
        </p:txBody>
      </p:sp>
    </p:spTree>
    <p:extLst>
      <p:ext uri="{BB962C8B-B14F-4D97-AF65-F5344CB8AC3E}">
        <p14:creationId xmlns:p14="http://schemas.microsoft.com/office/powerpoint/2010/main" val="33035216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Great Salesmen &amp; Crappy Salesmen</a:t>
            </a:r>
          </a:p>
        </p:txBody>
      </p:sp>
      <p:sp>
        <p:nvSpPr>
          <p:cNvPr id="5" name="Text Placeholder 4"/>
          <p:cNvSpPr>
            <a:spLocks noGrp="1"/>
          </p:cNvSpPr>
          <p:nvPr>
            <p:ph type="body" idx="1"/>
          </p:nvPr>
        </p:nvSpPr>
        <p:spPr/>
        <p:txBody>
          <a:bodyPr/>
          <a:lstStyle/>
          <a:p>
            <a:r>
              <a:rPr lang="en-US" dirty="0"/>
              <a:t>ACME Seminar</a:t>
            </a:r>
          </a:p>
        </p:txBody>
      </p:sp>
    </p:spTree>
    <p:extLst>
      <p:ext uri="{BB962C8B-B14F-4D97-AF65-F5344CB8AC3E}">
        <p14:creationId xmlns:p14="http://schemas.microsoft.com/office/powerpoint/2010/main" val="604593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Examples</a:t>
            </a:r>
          </a:p>
        </p:txBody>
      </p:sp>
      <p:sp>
        <p:nvSpPr>
          <p:cNvPr id="5" name="Content Placeholder 4"/>
          <p:cNvSpPr>
            <a:spLocks noGrp="1"/>
          </p:cNvSpPr>
          <p:nvPr>
            <p:ph sz="half" idx="1"/>
          </p:nvPr>
        </p:nvSpPr>
        <p:spPr/>
        <p:txBody>
          <a:bodyPr>
            <a:normAutofit/>
          </a:bodyPr>
          <a:lstStyle/>
          <a:p>
            <a:endParaRPr lang="en-US" sz="2400" dirty="0"/>
          </a:p>
          <a:p>
            <a:r>
              <a:rPr lang="en-US" sz="2400" dirty="0"/>
              <a:t>One of the best ways to improve your ability to sell is to see </a:t>
            </a:r>
            <a:r>
              <a:rPr lang="en-US" sz="2400" b="1" dirty="0"/>
              <a:t>examples—</a:t>
            </a:r>
            <a:r>
              <a:rPr lang="en-US" sz="2400" dirty="0"/>
              <a:t>both </a:t>
            </a:r>
            <a:r>
              <a:rPr lang="en-US" sz="2400" dirty="0">
                <a:solidFill>
                  <a:srgbClr val="0070C0"/>
                </a:solidFill>
              </a:rPr>
              <a:t>good</a:t>
            </a:r>
            <a:r>
              <a:rPr lang="en-US" sz="2400" dirty="0">
                <a:solidFill>
                  <a:srgbClr val="FF0000"/>
                </a:solidFill>
              </a:rPr>
              <a:t> </a:t>
            </a:r>
            <a:r>
              <a:rPr lang="en-US" sz="2400" dirty="0"/>
              <a:t>and</a:t>
            </a:r>
            <a:r>
              <a:rPr lang="en-US" sz="2400" dirty="0">
                <a:solidFill>
                  <a:srgbClr val="FF0000"/>
                </a:solidFill>
              </a:rPr>
              <a:t> bad</a:t>
            </a:r>
          </a:p>
          <a:p>
            <a:r>
              <a:rPr lang="en-US" sz="2400" dirty="0"/>
              <a:t>Look for what to replicate, and what to never do</a:t>
            </a:r>
          </a:p>
        </p:txBody>
      </p:sp>
      <p:pic>
        <p:nvPicPr>
          <p:cNvPr id="2" name="Content Placeholder 1"/>
          <p:cNvPicPr>
            <a:picLocks noGrp="1" noChangeAspect="1"/>
          </p:cNvPicPr>
          <p:nvPr>
            <p:ph sz="half" idx="2"/>
          </p:nvPr>
        </p:nvPicPr>
        <p:blipFill>
          <a:blip r:embed="rId3"/>
          <a:stretch>
            <a:fillRect/>
          </a:stretch>
        </p:blipFill>
        <p:spPr>
          <a:xfrm>
            <a:off x="5496898" y="2011680"/>
            <a:ext cx="5669212" cy="3295228"/>
          </a:xfrm>
        </p:spPr>
      </p:pic>
    </p:spTree>
    <p:extLst>
      <p:ext uri="{BB962C8B-B14F-4D97-AF65-F5344CB8AC3E}">
        <p14:creationId xmlns:p14="http://schemas.microsoft.com/office/powerpoint/2010/main" val="4126946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1XaAV5TzLOs">
            <a:hlinkClick r:id="" action="ppaction://media"/>
          </p:cNvPr>
          <p:cNvPicPr>
            <a:picLocks noGrp="1" noRot="1" noChangeAspect="1"/>
          </p:cNvPicPr>
          <p:nvPr>
            <p:ph idx="1"/>
            <a:videoFile r:link="rId1"/>
          </p:nvPr>
        </p:nvPicPr>
        <p:blipFill>
          <a:blip r:embed="rId4"/>
          <a:stretch>
            <a:fillRect/>
          </a:stretch>
        </p:blipFill>
        <p:spPr>
          <a:xfrm>
            <a:off x="1037139" y="11137"/>
            <a:ext cx="9125589" cy="6846863"/>
          </a:xfrm>
          <a:prstGeom prst="rect">
            <a:avLst/>
          </a:prstGeom>
        </p:spPr>
      </p:pic>
    </p:spTree>
    <p:extLst>
      <p:ext uri="{BB962C8B-B14F-4D97-AF65-F5344CB8AC3E}">
        <p14:creationId xmlns:p14="http://schemas.microsoft.com/office/powerpoint/2010/main" val="189735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3" name="Content Placeholder 2"/>
          <p:cNvSpPr>
            <a:spLocks noGrp="1"/>
          </p:cNvSpPr>
          <p:nvPr>
            <p:ph idx="1"/>
          </p:nvPr>
        </p:nvSpPr>
        <p:spPr/>
        <p:txBody>
          <a:bodyPr>
            <a:normAutofit/>
          </a:bodyPr>
          <a:lstStyle/>
          <a:p>
            <a:pPr marL="0" indent="0" algn="ctr">
              <a:lnSpc>
                <a:spcPct val="150000"/>
              </a:lnSpc>
              <a:buNone/>
            </a:pPr>
            <a:r>
              <a:rPr lang="en-US" sz="2400" dirty="0"/>
              <a:t>What did you like about this approach?  </a:t>
            </a:r>
          </a:p>
          <a:p>
            <a:pPr marL="0" indent="0" algn="ctr">
              <a:lnSpc>
                <a:spcPct val="150000"/>
              </a:lnSpc>
              <a:buNone/>
            </a:pPr>
            <a:r>
              <a:rPr lang="en-US" sz="2400" dirty="0"/>
              <a:t>Anything you would change? </a:t>
            </a:r>
          </a:p>
          <a:p>
            <a:pPr marL="0" indent="0" algn="ctr">
              <a:lnSpc>
                <a:spcPct val="150000"/>
              </a:lnSpc>
              <a:buNone/>
            </a:pPr>
            <a:r>
              <a:rPr lang="en-US" sz="2400" dirty="0"/>
              <a:t>Would it work for you?</a:t>
            </a:r>
          </a:p>
          <a:p>
            <a:pPr marL="274320" lvl="1" indent="0" algn="ctr">
              <a:lnSpc>
                <a:spcPct val="150000"/>
              </a:lnSpc>
              <a:buNone/>
            </a:pPr>
            <a:r>
              <a:rPr lang="en-US" sz="2200" dirty="0"/>
              <a:t>Why or why not?</a:t>
            </a:r>
          </a:p>
        </p:txBody>
      </p:sp>
    </p:spTree>
    <p:extLst>
      <p:ext uri="{BB962C8B-B14F-4D97-AF65-F5344CB8AC3E}">
        <p14:creationId xmlns:p14="http://schemas.microsoft.com/office/powerpoint/2010/main" val="806461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0447" y="280034"/>
            <a:ext cx="9692640" cy="2920365"/>
          </a:xfrm>
        </p:spPr>
        <p:txBody>
          <a:bodyPr>
            <a:normAutofit/>
          </a:bodyPr>
          <a:lstStyle/>
          <a:p>
            <a:pPr algn="ctr"/>
            <a:r>
              <a:rPr lang="en-US" sz="6000" dirty="0"/>
              <a:t>More Examples</a:t>
            </a:r>
          </a:p>
        </p:txBody>
      </p:sp>
    </p:spTree>
    <p:extLst>
      <p:ext uri="{BB962C8B-B14F-4D97-AF65-F5344CB8AC3E}">
        <p14:creationId xmlns:p14="http://schemas.microsoft.com/office/powerpoint/2010/main" val="1316058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Placeholder 6"/>
          <p:cNvPicPr>
            <a:picLocks noGrp="1" noChangeAspect="1"/>
          </p:cNvPicPr>
          <p:nvPr>
            <p:ph type="pic" idx="1"/>
          </p:nvPr>
        </p:nvPicPr>
        <p:blipFill rotWithShape="1">
          <a:blip r:embed="rId3"/>
          <a:srcRect b="24892"/>
          <a:stretch/>
        </p:blipFill>
        <p:spPr>
          <a:xfrm>
            <a:off x="20" y="10"/>
            <a:ext cx="6094799" cy="6857990"/>
          </a:xfrm>
          <a:prstGeom prst="rect">
            <a:avLst/>
          </a:prstGeom>
        </p:spPr>
      </p:pic>
      <p:sp>
        <p:nvSpPr>
          <p:cNvPr id="4" name="Title 3"/>
          <p:cNvSpPr>
            <a:spLocks noGrp="1"/>
          </p:cNvSpPr>
          <p:nvPr>
            <p:ph type="title"/>
          </p:nvPr>
        </p:nvSpPr>
        <p:spPr>
          <a:xfrm>
            <a:off x="6420464" y="365760"/>
            <a:ext cx="4534047" cy="1325562"/>
          </a:xfrm>
        </p:spPr>
        <p:txBody>
          <a:bodyPr vert="horz" lIns="91440" tIns="45720" rIns="91440" bIns="45720" rtlCol="0" anchor="b">
            <a:normAutofit/>
          </a:bodyPr>
          <a:lstStyle/>
          <a:p>
            <a:r>
              <a:rPr lang="en-US" sz="4400" dirty="0">
                <a:solidFill>
                  <a:schemeClr val="tx1"/>
                </a:solidFill>
              </a:rPr>
              <a:t>Ron </a:t>
            </a:r>
            <a:r>
              <a:rPr lang="en-US" sz="4400" dirty="0" err="1">
                <a:solidFill>
                  <a:schemeClr val="tx1"/>
                </a:solidFill>
              </a:rPr>
              <a:t>Popeil</a:t>
            </a:r>
            <a:endParaRPr lang="en-US" sz="4400" dirty="0">
              <a:solidFill>
                <a:schemeClr val="tx1"/>
              </a:solidFill>
            </a:endParaRPr>
          </a:p>
        </p:txBody>
      </p:sp>
      <p:sp>
        <p:nvSpPr>
          <p:cNvPr id="6" name="Text Placeholder 5"/>
          <p:cNvSpPr>
            <a:spLocks noGrp="1"/>
          </p:cNvSpPr>
          <p:nvPr>
            <p:ph type="body" sz="half" idx="2"/>
          </p:nvPr>
        </p:nvSpPr>
        <p:spPr>
          <a:xfrm>
            <a:off x="6420463" y="1828800"/>
            <a:ext cx="4572002" cy="4351337"/>
          </a:xfrm>
        </p:spPr>
        <p:txBody>
          <a:bodyPr vert="horz" lIns="91440" tIns="45720" rIns="91440" bIns="45720" rtlCol="0">
            <a:normAutofit/>
          </a:bodyPr>
          <a:lstStyle/>
          <a:p>
            <a:pPr>
              <a:lnSpc>
                <a:spcPct val="150000"/>
              </a:lnSpc>
            </a:pPr>
            <a:r>
              <a:rPr lang="en-US" sz="2800" dirty="0">
                <a:solidFill>
                  <a:schemeClr val="tx1"/>
                </a:solidFill>
              </a:rPr>
              <a:t>once sold over $1,000,000 in appliances in one hour on a TV special</a:t>
            </a:r>
          </a:p>
        </p:txBody>
      </p:sp>
    </p:spTree>
    <p:extLst>
      <p:ext uri="{BB962C8B-B14F-4D97-AF65-F5344CB8AC3E}">
        <p14:creationId xmlns:p14="http://schemas.microsoft.com/office/powerpoint/2010/main" val="258365595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p:cNvPicPr>
            <a:picLocks noChangeAspect="1"/>
          </p:cNvPicPr>
          <p:nvPr/>
        </p:nvPicPr>
        <p:blipFill rotWithShape="1">
          <a:blip r:embed="rId3"/>
          <a:srcRect t="2668"/>
          <a:stretch/>
        </p:blipFill>
        <p:spPr>
          <a:xfrm>
            <a:off x="20" y="10"/>
            <a:ext cx="6094799" cy="6857990"/>
          </a:xfrm>
          <a:prstGeom prst="rect">
            <a:avLst/>
          </a:prstGeom>
        </p:spPr>
      </p:pic>
      <p:sp>
        <p:nvSpPr>
          <p:cNvPr id="2" name="Title 1"/>
          <p:cNvSpPr>
            <a:spLocks noGrp="1"/>
          </p:cNvSpPr>
          <p:nvPr>
            <p:ph type="title"/>
          </p:nvPr>
        </p:nvSpPr>
        <p:spPr>
          <a:xfrm>
            <a:off x="6420464" y="365760"/>
            <a:ext cx="4534047" cy="1325562"/>
          </a:xfrm>
        </p:spPr>
        <p:txBody>
          <a:bodyPr>
            <a:normAutofit/>
          </a:bodyPr>
          <a:lstStyle/>
          <a:p>
            <a:r>
              <a:rPr lang="en-US" dirty="0"/>
              <a:t>Joe Girard</a:t>
            </a:r>
          </a:p>
        </p:txBody>
      </p:sp>
      <p:sp>
        <p:nvSpPr>
          <p:cNvPr id="3" name="Content Placeholder 2"/>
          <p:cNvSpPr>
            <a:spLocks noGrp="1"/>
          </p:cNvSpPr>
          <p:nvPr>
            <p:ph idx="1"/>
          </p:nvPr>
        </p:nvSpPr>
        <p:spPr>
          <a:xfrm>
            <a:off x="6420463" y="1828800"/>
            <a:ext cx="4572002" cy="4351337"/>
          </a:xfrm>
        </p:spPr>
        <p:txBody>
          <a:bodyPr>
            <a:normAutofit/>
          </a:bodyPr>
          <a:lstStyle/>
          <a:p>
            <a:pPr marL="0" indent="0">
              <a:lnSpc>
                <a:spcPct val="150000"/>
              </a:lnSpc>
              <a:buNone/>
            </a:pPr>
            <a:r>
              <a:rPr lang="en-US" sz="2800" dirty="0"/>
              <a:t>sold over 13,000 cars at his Chevy dealership</a:t>
            </a:r>
          </a:p>
          <a:p>
            <a:endParaRPr lang="en-US" dirty="0"/>
          </a:p>
        </p:txBody>
      </p:sp>
    </p:spTree>
    <p:extLst>
      <p:ext uri="{BB962C8B-B14F-4D97-AF65-F5344CB8AC3E}">
        <p14:creationId xmlns:p14="http://schemas.microsoft.com/office/powerpoint/2010/main" val="134813014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p:cNvPicPr>
            <a:picLocks noChangeAspect="1"/>
          </p:cNvPicPr>
          <p:nvPr/>
        </p:nvPicPr>
        <p:blipFill rotWithShape="1">
          <a:blip r:embed="rId3"/>
          <a:srcRect r="33346"/>
          <a:stretch/>
        </p:blipFill>
        <p:spPr>
          <a:xfrm>
            <a:off x="20" y="10"/>
            <a:ext cx="6094799" cy="6857990"/>
          </a:xfrm>
          <a:prstGeom prst="rect">
            <a:avLst/>
          </a:prstGeom>
        </p:spPr>
      </p:pic>
      <p:sp>
        <p:nvSpPr>
          <p:cNvPr id="2" name="Title 1"/>
          <p:cNvSpPr>
            <a:spLocks noGrp="1"/>
          </p:cNvSpPr>
          <p:nvPr>
            <p:ph type="title"/>
          </p:nvPr>
        </p:nvSpPr>
        <p:spPr>
          <a:xfrm>
            <a:off x="6420464" y="365760"/>
            <a:ext cx="4534047" cy="1325562"/>
          </a:xfrm>
        </p:spPr>
        <p:txBody>
          <a:bodyPr>
            <a:normAutofit/>
          </a:bodyPr>
          <a:lstStyle/>
          <a:p>
            <a:r>
              <a:rPr lang="en-US" dirty="0"/>
              <a:t>Erica </a:t>
            </a:r>
            <a:r>
              <a:rPr lang="en-US" dirty="0" err="1"/>
              <a:t>Feidner</a:t>
            </a:r>
            <a:endParaRPr lang="en-US" dirty="0"/>
          </a:p>
        </p:txBody>
      </p:sp>
      <p:sp>
        <p:nvSpPr>
          <p:cNvPr id="3" name="Content Placeholder 2"/>
          <p:cNvSpPr>
            <a:spLocks noGrp="1"/>
          </p:cNvSpPr>
          <p:nvPr>
            <p:ph idx="1"/>
          </p:nvPr>
        </p:nvSpPr>
        <p:spPr>
          <a:xfrm>
            <a:off x="6420463" y="1828800"/>
            <a:ext cx="4572002" cy="4351337"/>
          </a:xfrm>
        </p:spPr>
        <p:txBody>
          <a:bodyPr>
            <a:normAutofit/>
          </a:bodyPr>
          <a:lstStyle/>
          <a:p>
            <a:pPr marL="0" indent="0">
              <a:buNone/>
            </a:pPr>
            <a:r>
              <a:rPr lang="en-US" sz="2000" dirty="0"/>
              <a:t>sold over $40,000,000 in pianos before retirement</a:t>
            </a:r>
          </a:p>
          <a:p>
            <a:pPr marL="0" indent="0">
              <a:buNone/>
            </a:pPr>
            <a:r>
              <a:rPr lang="en-US" sz="2000" dirty="0"/>
              <a:t>customers buy from her "not because they feel pressured by her but because, after they meet her, many soon find themselves in the grip of musical ambitions they never knew they harbored. These ambitions often include buying a specific piano that they feel they can no longer live without, even if it strains both their living rooms and their bank accounts”)</a:t>
            </a:r>
          </a:p>
          <a:p>
            <a:endParaRPr lang="en-US" dirty="0"/>
          </a:p>
        </p:txBody>
      </p:sp>
    </p:spTree>
    <p:extLst>
      <p:ext uri="{BB962C8B-B14F-4D97-AF65-F5344CB8AC3E}">
        <p14:creationId xmlns:p14="http://schemas.microsoft.com/office/powerpoint/2010/main" val="283653007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p:cNvPicPr>
            <a:picLocks noChangeAspect="1"/>
          </p:cNvPicPr>
          <p:nvPr/>
        </p:nvPicPr>
        <p:blipFill rotWithShape="1">
          <a:blip r:embed="rId3"/>
          <a:srcRect r="-1" b="8857"/>
          <a:stretch/>
        </p:blipFill>
        <p:spPr>
          <a:xfrm>
            <a:off x="20" y="10"/>
            <a:ext cx="6094799" cy="6857990"/>
          </a:xfrm>
          <a:prstGeom prst="rect">
            <a:avLst/>
          </a:prstGeom>
        </p:spPr>
      </p:pic>
      <p:sp>
        <p:nvSpPr>
          <p:cNvPr id="2" name="Title 1"/>
          <p:cNvSpPr>
            <a:spLocks noGrp="1"/>
          </p:cNvSpPr>
          <p:nvPr>
            <p:ph type="title"/>
          </p:nvPr>
        </p:nvSpPr>
        <p:spPr>
          <a:xfrm>
            <a:off x="6420464" y="365760"/>
            <a:ext cx="4534047" cy="1325562"/>
          </a:xfrm>
        </p:spPr>
        <p:txBody>
          <a:bodyPr>
            <a:normAutofit/>
          </a:bodyPr>
          <a:lstStyle/>
          <a:p>
            <a:r>
              <a:rPr lang="en-US" dirty="0"/>
              <a:t>Benjamin Franklin</a:t>
            </a:r>
          </a:p>
        </p:txBody>
      </p:sp>
      <p:sp>
        <p:nvSpPr>
          <p:cNvPr id="3" name="Content Placeholder 2"/>
          <p:cNvSpPr>
            <a:spLocks noGrp="1"/>
          </p:cNvSpPr>
          <p:nvPr>
            <p:ph idx="1"/>
          </p:nvPr>
        </p:nvSpPr>
        <p:spPr>
          <a:xfrm>
            <a:off x="6420463" y="1828800"/>
            <a:ext cx="4572002" cy="4351337"/>
          </a:xfrm>
        </p:spPr>
        <p:txBody>
          <a:bodyPr>
            <a:normAutofit/>
          </a:bodyPr>
          <a:lstStyle/>
          <a:p>
            <a:pPr marL="0" indent="0">
              <a:lnSpc>
                <a:spcPct val="150000"/>
              </a:lnSpc>
              <a:buNone/>
            </a:pPr>
            <a:r>
              <a:rPr lang="en-US" sz="2800" dirty="0"/>
              <a:t>sold the idea of and need for the United States of America to the US and the world; pushed until the country existed</a:t>
            </a:r>
          </a:p>
          <a:p>
            <a:endParaRPr lang="en-US" dirty="0"/>
          </a:p>
        </p:txBody>
      </p:sp>
    </p:spTree>
    <p:extLst>
      <p:ext uri="{BB962C8B-B14F-4D97-AF65-F5344CB8AC3E}">
        <p14:creationId xmlns:p14="http://schemas.microsoft.com/office/powerpoint/2010/main" val="361197397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2Wl4ZX4-ui8">
            <a:hlinkClick r:id="" action="ppaction://media"/>
          </p:cNvPr>
          <p:cNvPicPr>
            <a:picLocks noGrp="1" noRot="1" noChangeAspect="1"/>
          </p:cNvPicPr>
          <p:nvPr>
            <p:ph idx="1"/>
            <a:videoFile r:link="rId1"/>
          </p:nvPr>
        </p:nvPicPr>
        <p:blipFill>
          <a:blip r:embed="rId4"/>
          <a:stretch>
            <a:fillRect/>
          </a:stretch>
        </p:blipFill>
        <p:spPr>
          <a:xfrm>
            <a:off x="1092371" y="0"/>
            <a:ext cx="9144000" cy="6860678"/>
          </a:xfrm>
          <a:prstGeom prst="rect">
            <a:avLst/>
          </a:prstGeom>
        </p:spPr>
      </p:pic>
    </p:spTree>
    <p:extLst>
      <p:ext uri="{BB962C8B-B14F-4D97-AF65-F5344CB8AC3E}">
        <p14:creationId xmlns:p14="http://schemas.microsoft.com/office/powerpoint/2010/main" val="40112395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Prepare</a:t>
            </a:r>
          </a:p>
        </p:txBody>
      </p:sp>
      <p:sp>
        <p:nvSpPr>
          <p:cNvPr id="3" name="Content Placeholder 2"/>
          <p:cNvSpPr>
            <a:spLocks noGrp="1"/>
          </p:cNvSpPr>
          <p:nvPr>
            <p:ph idx="1"/>
          </p:nvPr>
        </p:nvSpPr>
        <p:spPr/>
        <p:txBody>
          <a:bodyPr>
            <a:normAutofit/>
          </a:bodyPr>
          <a:lstStyle/>
          <a:p>
            <a:r>
              <a:rPr lang="en-US" sz="2400" dirty="0"/>
              <a:t>Prepare a sales pitch on your favorite food.  </a:t>
            </a:r>
          </a:p>
          <a:p>
            <a:r>
              <a:rPr lang="en-US" sz="2400" dirty="0"/>
              <a:t>Time limit: 30 seconds (timed)</a:t>
            </a:r>
          </a:p>
          <a:p>
            <a:r>
              <a:rPr lang="en-US" sz="2400" dirty="0"/>
              <a:t>Review the content in the presentation for tips on how to be persuasive.  </a:t>
            </a:r>
          </a:p>
        </p:txBody>
      </p:sp>
    </p:spTree>
    <p:extLst>
      <p:ext uri="{BB962C8B-B14F-4D97-AF65-F5344CB8AC3E}">
        <p14:creationId xmlns:p14="http://schemas.microsoft.com/office/powerpoint/2010/main" val="5075053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3" name="Content Placeholder 2"/>
          <p:cNvSpPr>
            <a:spLocks noGrp="1"/>
          </p:cNvSpPr>
          <p:nvPr>
            <p:ph idx="1"/>
          </p:nvPr>
        </p:nvSpPr>
        <p:spPr>
          <a:xfrm>
            <a:off x="1883664" y="1828800"/>
            <a:ext cx="6876288" cy="4351337"/>
          </a:xfrm>
        </p:spPr>
        <p:txBody>
          <a:bodyPr>
            <a:normAutofit/>
          </a:bodyPr>
          <a:lstStyle/>
          <a:p>
            <a:pPr marL="0" indent="0" algn="ctr">
              <a:lnSpc>
                <a:spcPct val="150000"/>
              </a:lnSpc>
              <a:buNone/>
            </a:pPr>
            <a:r>
              <a:rPr lang="en-US" sz="3200" dirty="0"/>
              <a:t>What needed to change about these approaches? </a:t>
            </a:r>
          </a:p>
          <a:p>
            <a:pPr marL="0" indent="0" algn="ctr">
              <a:lnSpc>
                <a:spcPct val="150000"/>
              </a:lnSpc>
              <a:buNone/>
            </a:pPr>
            <a:r>
              <a:rPr lang="en-US" sz="3200" dirty="0"/>
              <a:t>Anything that they did well? </a:t>
            </a:r>
          </a:p>
        </p:txBody>
      </p:sp>
    </p:spTree>
    <p:extLst>
      <p:ext uri="{BB962C8B-B14F-4D97-AF65-F5344CB8AC3E}">
        <p14:creationId xmlns:p14="http://schemas.microsoft.com/office/powerpoint/2010/main" val="2164784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126" y="177461"/>
            <a:ext cx="6763781" cy="6519673"/>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p:nvPicPr>
        <p:blipFill rotWithShape="1">
          <a:blip r:embed="rId3"/>
          <a:srcRect l="27994" r="2867" b="-2"/>
          <a:stretch/>
        </p:blipFill>
        <p:spPr>
          <a:xfrm>
            <a:off x="325995" y="338329"/>
            <a:ext cx="3138889" cy="2996470"/>
          </a:xfrm>
          <a:prstGeom prst="rect">
            <a:avLst/>
          </a:prstGeom>
        </p:spPr>
      </p:pic>
      <p:pic>
        <p:nvPicPr>
          <p:cNvPr id="4" name="Picture 3"/>
          <p:cNvPicPr>
            <a:picLocks noChangeAspect="1"/>
          </p:cNvPicPr>
          <p:nvPr/>
        </p:nvPicPr>
        <p:blipFill rotWithShape="1">
          <a:blip r:embed="rId4"/>
          <a:srcRect t="1549" b="25799"/>
          <a:stretch/>
        </p:blipFill>
        <p:spPr>
          <a:xfrm>
            <a:off x="325996" y="3495666"/>
            <a:ext cx="3138888" cy="3040601"/>
          </a:xfrm>
          <a:prstGeom prst="rect">
            <a:avLst/>
          </a:prstGeom>
        </p:spPr>
      </p:pic>
      <p:pic>
        <p:nvPicPr>
          <p:cNvPr id="7" name="Picture 6"/>
          <p:cNvPicPr>
            <a:picLocks noChangeAspect="1"/>
          </p:cNvPicPr>
          <p:nvPr/>
        </p:nvPicPr>
        <p:blipFill rotWithShape="1">
          <a:blip r:embed="rId5"/>
          <a:srcRect l="15643" r="22641" b="-1"/>
          <a:stretch/>
        </p:blipFill>
        <p:spPr>
          <a:xfrm>
            <a:off x="3625752" y="3495666"/>
            <a:ext cx="3127530" cy="3040601"/>
          </a:xfrm>
          <a:prstGeom prst="rect">
            <a:avLst/>
          </a:prstGeom>
        </p:spPr>
      </p:pic>
      <p:pic>
        <p:nvPicPr>
          <p:cNvPr id="6" name="Picture 5"/>
          <p:cNvPicPr>
            <a:picLocks noChangeAspect="1"/>
          </p:cNvPicPr>
          <p:nvPr/>
        </p:nvPicPr>
        <p:blipFill rotWithShape="1">
          <a:blip r:embed="rId6"/>
          <a:srcRect t="842" r="1" b="34966"/>
          <a:stretch/>
        </p:blipFill>
        <p:spPr>
          <a:xfrm>
            <a:off x="3625752" y="338329"/>
            <a:ext cx="3127530" cy="2996470"/>
          </a:xfrm>
          <a:prstGeom prst="rect">
            <a:avLst/>
          </a:prstGeom>
        </p:spPr>
      </p:pic>
      <p:sp>
        <p:nvSpPr>
          <p:cNvPr id="2" name="Title 1"/>
          <p:cNvSpPr>
            <a:spLocks noGrp="1"/>
          </p:cNvSpPr>
          <p:nvPr>
            <p:ph type="title"/>
          </p:nvPr>
        </p:nvSpPr>
        <p:spPr>
          <a:xfrm>
            <a:off x="7203546" y="177461"/>
            <a:ext cx="3759421" cy="1513861"/>
          </a:xfrm>
        </p:spPr>
        <p:txBody>
          <a:bodyPr>
            <a:normAutofit/>
          </a:bodyPr>
          <a:lstStyle/>
          <a:p>
            <a:r>
              <a:rPr lang="en-US" sz="4000"/>
              <a:t>Bad examples</a:t>
            </a:r>
          </a:p>
        </p:txBody>
      </p:sp>
      <p:sp>
        <p:nvSpPr>
          <p:cNvPr id="3" name="Content Placeholder 2"/>
          <p:cNvSpPr>
            <a:spLocks noGrp="1"/>
          </p:cNvSpPr>
          <p:nvPr>
            <p:ph idx="1"/>
          </p:nvPr>
        </p:nvSpPr>
        <p:spPr>
          <a:xfrm>
            <a:off x="7203545" y="1828800"/>
            <a:ext cx="3777316" cy="4351337"/>
          </a:xfrm>
        </p:spPr>
        <p:txBody>
          <a:bodyPr>
            <a:normAutofit lnSpcReduction="10000"/>
          </a:bodyPr>
          <a:lstStyle/>
          <a:p>
            <a:r>
              <a:rPr lang="en-US" sz="2400" dirty="0"/>
              <a:t>Harold Hill, </a:t>
            </a:r>
            <a:r>
              <a:rPr lang="en-US" sz="2400" i="1" dirty="0"/>
              <a:t>The Music Man</a:t>
            </a:r>
            <a:endParaRPr lang="en-US" sz="2400" dirty="0"/>
          </a:p>
          <a:p>
            <a:r>
              <a:rPr lang="en-US" sz="2400" dirty="0"/>
              <a:t>The “Fuller Brush Man”</a:t>
            </a:r>
          </a:p>
          <a:p>
            <a:r>
              <a:rPr lang="en-US" sz="2400" dirty="0"/>
              <a:t>Andy Bernard, </a:t>
            </a:r>
            <a:r>
              <a:rPr lang="en-US" sz="2400" i="1" dirty="0"/>
              <a:t>The Office</a:t>
            </a:r>
          </a:p>
          <a:p>
            <a:r>
              <a:rPr lang="en-US" sz="2400" dirty="0"/>
              <a:t>Willie Lowman, </a:t>
            </a:r>
            <a:r>
              <a:rPr lang="en-US" sz="2400" i="1" dirty="0"/>
              <a:t>Death of a Salesman</a:t>
            </a:r>
          </a:p>
          <a:p>
            <a:r>
              <a:rPr lang="en-US" sz="2400" dirty="0"/>
              <a:t>Most used car salesmen ever</a:t>
            </a:r>
          </a:p>
          <a:p>
            <a:endParaRPr lang="en-US" sz="1600" dirty="0"/>
          </a:p>
        </p:txBody>
      </p:sp>
    </p:spTree>
    <p:extLst>
      <p:ext uri="{BB962C8B-B14F-4D97-AF65-F5344CB8AC3E}">
        <p14:creationId xmlns:p14="http://schemas.microsoft.com/office/powerpoint/2010/main" val="3097237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xUA2EzzWAC4">
            <a:hlinkClick r:id="" action="ppaction://media"/>
          </p:cNvPr>
          <p:cNvPicPr>
            <a:picLocks noGrp="1" noRot="1" noChangeAspect="1"/>
          </p:cNvPicPr>
          <p:nvPr>
            <p:ph idx="1"/>
            <a:videoFile r:link="rId1"/>
          </p:nvPr>
        </p:nvPicPr>
        <p:blipFill>
          <a:blip r:embed="rId4"/>
          <a:stretch>
            <a:fillRect/>
          </a:stretch>
        </p:blipFill>
        <p:spPr>
          <a:xfrm>
            <a:off x="1055549" y="8645"/>
            <a:ext cx="9128909" cy="6849355"/>
          </a:xfrm>
          <a:prstGeom prst="rect">
            <a:avLst/>
          </a:prstGeom>
        </p:spPr>
      </p:pic>
    </p:spTree>
    <p:extLst>
      <p:ext uri="{BB962C8B-B14F-4D97-AF65-F5344CB8AC3E}">
        <p14:creationId xmlns:p14="http://schemas.microsoft.com/office/powerpoint/2010/main" val="31562446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Take-away</a:t>
            </a:r>
          </a:p>
        </p:txBody>
      </p:sp>
      <p:sp>
        <p:nvSpPr>
          <p:cNvPr id="3" name="Content Placeholder 2"/>
          <p:cNvSpPr>
            <a:spLocks noGrp="1"/>
          </p:cNvSpPr>
          <p:nvPr>
            <p:ph idx="1"/>
          </p:nvPr>
        </p:nvSpPr>
        <p:spPr>
          <a:xfrm>
            <a:off x="2249423" y="1828800"/>
            <a:ext cx="6866001" cy="4351337"/>
          </a:xfrm>
        </p:spPr>
        <p:txBody>
          <a:bodyPr>
            <a:normAutofit/>
          </a:bodyPr>
          <a:lstStyle/>
          <a:p>
            <a:pPr marL="0" indent="0" algn="ctr">
              <a:buNone/>
            </a:pPr>
            <a:r>
              <a:rPr lang="en-US" sz="3200" dirty="0">
                <a:solidFill>
                  <a:srgbClr val="FF0000"/>
                </a:solidFill>
              </a:rPr>
              <a:t>Be yourself</a:t>
            </a:r>
            <a:r>
              <a:rPr lang="en-US" sz="3200" dirty="0"/>
              <a:t>.  </a:t>
            </a:r>
          </a:p>
          <a:p>
            <a:pPr marL="0" indent="0" algn="ctr">
              <a:buNone/>
            </a:pPr>
            <a:r>
              <a:rPr lang="en-US" sz="3200" dirty="0"/>
              <a:t>It’s easy to spot a fake.  </a:t>
            </a:r>
          </a:p>
          <a:p>
            <a:pPr marL="0" indent="0" algn="ctr">
              <a:buNone/>
            </a:pPr>
            <a:r>
              <a:rPr lang="en-US" sz="3200" dirty="0"/>
              <a:t>Watch </a:t>
            </a:r>
            <a:r>
              <a:rPr lang="en-US" sz="3200" b="1" dirty="0"/>
              <a:t>great salesmen </a:t>
            </a:r>
            <a:r>
              <a:rPr lang="en-US" sz="3200" dirty="0"/>
              <a:t>to improve your salesmanship </a:t>
            </a:r>
          </a:p>
        </p:txBody>
      </p:sp>
    </p:spTree>
    <p:extLst>
      <p:ext uri="{BB962C8B-B14F-4D97-AF65-F5344CB8AC3E}">
        <p14:creationId xmlns:p14="http://schemas.microsoft.com/office/powerpoint/2010/main" val="2915444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Pitfalls of Salesmen</a:t>
            </a:r>
          </a:p>
        </p:txBody>
      </p:sp>
      <p:sp>
        <p:nvSpPr>
          <p:cNvPr id="5" name="Text Placeholder 4"/>
          <p:cNvSpPr>
            <a:spLocks noGrp="1"/>
          </p:cNvSpPr>
          <p:nvPr>
            <p:ph type="body" idx="1"/>
          </p:nvPr>
        </p:nvSpPr>
        <p:spPr/>
        <p:txBody>
          <a:bodyPr/>
          <a:lstStyle/>
          <a:p>
            <a:r>
              <a:rPr lang="en-US" dirty="0"/>
              <a:t>ACME Seminar</a:t>
            </a:r>
          </a:p>
        </p:txBody>
      </p:sp>
    </p:spTree>
    <p:extLst>
      <p:ext uri="{BB962C8B-B14F-4D97-AF65-F5344CB8AC3E}">
        <p14:creationId xmlns:p14="http://schemas.microsoft.com/office/powerpoint/2010/main" val="1269483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Pitfalls </a:t>
            </a:r>
          </a:p>
        </p:txBody>
      </p:sp>
      <p:sp>
        <p:nvSpPr>
          <p:cNvPr id="5" name="Content Placeholder 4"/>
          <p:cNvSpPr>
            <a:spLocks noGrp="1"/>
          </p:cNvSpPr>
          <p:nvPr>
            <p:ph sz="half" idx="1"/>
          </p:nvPr>
        </p:nvSpPr>
        <p:spPr>
          <a:xfrm>
            <a:off x="1261871" y="1828800"/>
            <a:ext cx="8339329" cy="4510631"/>
          </a:xfrm>
        </p:spPr>
        <p:txBody>
          <a:bodyPr>
            <a:normAutofit/>
          </a:bodyPr>
          <a:lstStyle/>
          <a:p>
            <a:pPr marL="0" indent="0">
              <a:buNone/>
            </a:pPr>
            <a:r>
              <a:rPr lang="en-US" sz="2400" b="1" dirty="0"/>
              <a:t>Memorize</a:t>
            </a:r>
            <a:r>
              <a:rPr lang="en-US" sz="2400" dirty="0"/>
              <a:t> these (there will be a </a:t>
            </a:r>
            <a:r>
              <a:rPr lang="en-US" sz="2400" dirty="0">
                <a:solidFill>
                  <a:srgbClr val="FF0000"/>
                </a:solidFill>
              </a:rPr>
              <a:t>quiz</a:t>
            </a:r>
            <a:r>
              <a:rPr lang="en-US" sz="2400" dirty="0"/>
              <a:t>) and </a:t>
            </a:r>
            <a:r>
              <a:rPr lang="en-US" sz="2400" b="1" dirty="0"/>
              <a:t>avoid</a:t>
            </a:r>
            <a:r>
              <a:rPr lang="en-US" sz="2400" dirty="0"/>
              <a:t> them: </a:t>
            </a:r>
          </a:p>
          <a:p>
            <a:pPr marL="457200" indent="-457200">
              <a:buFont typeface="+mj-lt"/>
              <a:buAutoNum type="alphaUcPeriod"/>
            </a:pPr>
            <a:r>
              <a:rPr lang="en-US" sz="2400" dirty="0"/>
              <a:t>Being </a:t>
            </a:r>
            <a:r>
              <a:rPr lang="en-US" sz="2400" dirty="0">
                <a:solidFill>
                  <a:srgbClr val="FF0000"/>
                </a:solidFill>
              </a:rPr>
              <a:t>pushy</a:t>
            </a:r>
            <a:r>
              <a:rPr lang="en-US" sz="2400" dirty="0"/>
              <a:t> and </a:t>
            </a:r>
            <a:r>
              <a:rPr lang="en-US" sz="2400" dirty="0">
                <a:solidFill>
                  <a:srgbClr val="FF0000"/>
                </a:solidFill>
              </a:rPr>
              <a:t>aggressive</a:t>
            </a:r>
          </a:p>
          <a:p>
            <a:pPr marL="457200" indent="-457200">
              <a:buFont typeface="+mj-lt"/>
              <a:buAutoNum type="alphaUcPeriod"/>
            </a:pPr>
            <a:r>
              <a:rPr lang="en-US" sz="2400" dirty="0">
                <a:solidFill>
                  <a:srgbClr val="FF0000"/>
                </a:solidFill>
              </a:rPr>
              <a:t>Not listening </a:t>
            </a:r>
            <a:r>
              <a:rPr lang="en-US" sz="2400" dirty="0"/>
              <a:t>/ talking too much </a:t>
            </a:r>
          </a:p>
          <a:p>
            <a:pPr marL="457200" indent="-457200">
              <a:buFont typeface="+mj-lt"/>
              <a:buAutoNum type="alphaUcPeriod"/>
            </a:pPr>
            <a:r>
              <a:rPr lang="en-US" sz="2400" dirty="0">
                <a:solidFill>
                  <a:srgbClr val="FF0000"/>
                </a:solidFill>
              </a:rPr>
              <a:t>Personal agenda </a:t>
            </a:r>
            <a:r>
              <a:rPr lang="en-US" sz="2400" dirty="0"/>
              <a:t>(higher sales, commission, etc.)</a:t>
            </a:r>
          </a:p>
          <a:p>
            <a:pPr marL="457200" indent="-457200">
              <a:buFont typeface="+mj-lt"/>
              <a:buAutoNum type="alphaUcPeriod"/>
            </a:pPr>
            <a:r>
              <a:rPr lang="en-US" sz="2400" dirty="0"/>
              <a:t>Focusing on </a:t>
            </a:r>
            <a:r>
              <a:rPr lang="en-US" sz="2400" dirty="0">
                <a:solidFill>
                  <a:srgbClr val="FF0000"/>
                </a:solidFill>
              </a:rPr>
              <a:t>your wants </a:t>
            </a:r>
            <a:r>
              <a:rPr lang="en-US" sz="2400" dirty="0"/>
              <a:t>above the </a:t>
            </a:r>
            <a:r>
              <a:rPr lang="en-US" sz="2400" dirty="0">
                <a:solidFill>
                  <a:srgbClr val="FF0000"/>
                </a:solidFill>
              </a:rPr>
              <a:t>customer’s needs</a:t>
            </a:r>
          </a:p>
          <a:p>
            <a:pPr marL="457200" indent="-457200">
              <a:buFont typeface="+mj-lt"/>
              <a:buAutoNum type="alphaUcPeriod"/>
            </a:pPr>
            <a:endParaRPr lang="en-US" sz="2400" dirty="0"/>
          </a:p>
        </p:txBody>
      </p:sp>
    </p:spTree>
    <p:extLst>
      <p:ext uri="{BB962C8B-B14F-4D97-AF65-F5344CB8AC3E}">
        <p14:creationId xmlns:p14="http://schemas.microsoft.com/office/powerpoint/2010/main" val="2978587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55941" y="365759"/>
            <a:ext cx="10598571" cy="4844479"/>
          </a:xfrm>
        </p:spPr>
        <p:txBody>
          <a:bodyPr>
            <a:normAutofit/>
          </a:bodyPr>
          <a:lstStyle/>
          <a:p>
            <a:pPr algn="ctr"/>
            <a:r>
              <a:rPr lang="en-US" sz="6600" dirty="0"/>
              <a:t>Memorized?</a:t>
            </a:r>
            <a:br>
              <a:rPr lang="en-US" sz="6600" dirty="0"/>
            </a:br>
            <a:br>
              <a:rPr lang="en-US" sz="6600" dirty="0"/>
            </a:br>
            <a:r>
              <a:rPr lang="en-US" sz="4000" i="1" dirty="0">
                <a:solidFill>
                  <a:schemeClr val="accent2">
                    <a:lumMod val="50000"/>
                  </a:schemeClr>
                </a:solidFill>
              </a:rPr>
              <a:t>(Quickly review with your neighbor)</a:t>
            </a:r>
            <a:r>
              <a:rPr lang="en-US" sz="4000" dirty="0">
                <a:solidFill>
                  <a:schemeClr val="accent2">
                    <a:lumMod val="50000"/>
                  </a:schemeClr>
                </a:solidFill>
              </a:rPr>
              <a:t> </a:t>
            </a:r>
            <a:endParaRPr lang="en-US" sz="6600" dirty="0">
              <a:solidFill>
                <a:schemeClr val="accent2">
                  <a:lumMod val="50000"/>
                </a:schemeClr>
              </a:solidFill>
            </a:endParaRPr>
          </a:p>
        </p:txBody>
      </p:sp>
    </p:spTree>
    <p:extLst>
      <p:ext uri="{BB962C8B-B14F-4D97-AF65-F5344CB8AC3E}">
        <p14:creationId xmlns:p14="http://schemas.microsoft.com/office/powerpoint/2010/main" val="32511654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Quiz</a:t>
            </a:r>
          </a:p>
        </p:txBody>
      </p:sp>
      <p:sp>
        <p:nvSpPr>
          <p:cNvPr id="3" name="Content Placeholder 2"/>
          <p:cNvSpPr>
            <a:spLocks noGrp="1"/>
          </p:cNvSpPr>
          <p:nvPr>
            <p:ph idx="1"/>
          </p:nvPr>
        </p:nvSpPr>
        <p:spPr>
          <a:xfrm>
            <a:off x="1261872" y="2841391"/>
            <a:ext cx="8595360" cy="3338746"/>
          </a:xfrm>
        </p:spPr>
        <p:txBody>
          <a:bodyPr>
            <a:normAutofit/>
          </a:bodyPr>
          <a:lstStyle/>
          <a:p>
            <a:pPr marL="0" indent="0" algn="ctr">
              <a:buNone/>
            </a:pPr>
            <a:r>
              <a:rPr lang="en-US" sz="4000" dirty="0"/>
              <a:t>Write down </a:t>
            </a:r>
            <a:r>
              <a:rPr lang="en-US" sz="4000" dirty="0">
                <a:solidFill>
                  <a:schemeClr val="accent2">
                    <a:lumMod val="50000"/>
                  </a:schemeClr>
                </a:solidFill>
              </a:rPr>
              <a:t>three</a:t>
            </a:r>
            <a:r>
              <a:rPr lang="en-US" sz="4000" dirty="0"/>
              <a:t> of the four </a:t>
            </a:r>
            <a:r>
              <a:rPr lang="en-US" sz="4000" b="1" dirty="0"/>
              <a:t>pitfalls</a:t>
            </a:r>
            <a:r>
              <a:rPr lang="en-US" sz="4000" dirty="0"/>
              <a:t> of salesmen.</a:t>
            </a:r>
          </a:p>
        </p:txBody>
      </p:sp>
    </p:spTree>
    <p:extLst>
      <p:ext uri="{BB962C8B-B14F-4D97-AF65-F5344CB8AC3E}">
        <p14:creationId xmlns:p14="http://schemas.microsoft.com/office/powerpoint/2010/main" val="10034881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Review</a:t>
            </a:r>
          </a:p>
        </p:txBody>
      </p:sp>
      <p:sp>
        <p:nvSpPr>
          <p:cNvPr id="5" name="Content Placeholder 4"/>
          <p:cNvSpPr>
            <a:spLocks noGrp="1"/>
          </p:cNvSpPr>
          <p:nvPr>
            <p:ph sz="half" idx="1"/>
          </p:nvPr>
        </p:nvSpPr>
        <p:spPr>
          <a:xfrm>
            <a:off x="1261871" y="1828800"/>
            <a:ext cx="9144001" cy="4510631"/>
          </a:xfrm>
        </p:spPr>
        <p:txBody>
          <a:bodyPr>
            <a:normAutofit/>
          </a:bodyPr>
          <a:lstStyle/>
          <a:p>
            <a:pPr marL="0" indent="0">
              <a:buNone/>
            </a:pPr>
            <a:r>
              <a:rPr lang="en-US" sz="2400" dirty="0"/>
              <a:t>Some </a:t>
            </a:r>
            <a:r>
              <a:rPr lang="en-US" sz="2400" b="1" dirty="0"/>
              <a:t>pitfalls of salesmen</a:t>
            </a:r>
            <a:r>
              <a:rPr lang="en-US" sz="2400" dirty="0"/>
              <a:t>: </a:t>
            </a:r>
          </a:p>
          <a:p>
            <a:pPr marL="457200" indent="-457200">
              <a:buFont typeface="+mj-lt"/>
              <a:buAutoNum type="alphaUcPeriod"/>
            </a:pPr>
            <a:r>
              <a:rPr lang="en-US" sz="2400" dirty="0"/>
              <a:t>Being pushy and aggressive</a:t>
            </a:r>
          </a:p>
          <a:p>
            <a:pPr marL="457200" indent="-457200">
              <a:buFont typeface="+mj-lt"/>
              <a:buAutoNum type="alphaUcPeriod"/>
            </a:pPr>
            <a:r>
              <a:rPr lang="en-US" sz="2400" dirty="0"/>
              <a:t>Not listening / talking too much </a:t>
            </a:r>
          </a:p>
          <a:p>
            <a:pPr marL="457200" indent="-457200">
              <a:buFont typeface="+mj-lt"/>
              <a:buAutoNum type="alphaUcPeriod"/>
            </a:pPr>
            <a:r>
              <a:rPr lang="en-US" sz="2400" dirty="0"/>
              <a:t>Personal agenda (higher sales, commission, etc.)</a:t>
            </a:r>
          </a:p>
          <a:p>
            <a:pPr marL="457200" indent="-457200">
              <a:buFont typeface="+mj-lt"/>
              <a:buAutoNum type="alphaUcPeriod"/>
            </a:pPr>
            <a:r>
              <a:rPr lang="en-US" sz="2400" dirty="0"/>
              <a:t>Focusing on your wants above the customer’s needs</a:t>
            </a:r>
          </a:p>
          <a:p>
            <a:pPr marL="457200" indent="-457200">
              <a:buFont typeface="+mj-lt"/>
              <a:buAutoNum type="alphaUcPeriod"/>
            </a:pPr>
            <a:endParaRPr lang="en-US" sz="2400" dirty="0"/>
          </a:p>
        </p:txBody>
      </p:sp>
    </p:spTree>
    <p:extLst>
      <p:ext uri="{BB962C8B-B14F-4D97-AF65-F5344CB8AC3E}">
        <p14:creationId xmlns:p14="http://schemas.microsoft.com/office/powerpoint/2010/main" val="26998930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Reflect</a:t>
            </a:r>
          </a:p>
        </p:txBody>
      </p:sp>
      <p:sp>
        <p:nvSpPr>
          <p:cNvPr id="5" name="Content Placeholder 4"/>
          <p:cNvSpPr>
            <a:spLocks noGrp="1"/>
          </p:cNvSpPr>
          <p:nvPr>
            <p:ph sz="half" idx="1"/>
          </p:nvPr>
        </p:nvSpPr>
        <p:spPr>
          <a:xfrm>
            <a:off x="1261871" y="1828800"/>
            <a:ext cx="4864609" cy="4510631"/>
          </a:xfrm>
        </p:spPr>
        <p:txBody>
          <a:bodyPr>
            <a:normAutofit/>
          </a:bodyPr>
          <a:lstStyle/>
          <a:p>
            <a:pPr marL="457200" indent="-457200">
              <a:buFont typeface="+mj-lt"/>
              <a:buAutoNum type="alphaUcPeriod"/>
            </a:pPr>
            <a:r>
              <a:rPr lang="en-US" sz="2400" dirty="0"/>
              <a:t>Being pushy and aggressive</a:t>
            </a:r>
          </a:p>
          <a:p>
            <a:pPr marL="457200" indent="-457200">
              <a:buFont typeface="+mj-lt"/>
              <a:buAutoNum type="alphaUcPeriod"/>
            </a:pPr>
            <a:r>
              <a:rPr lang="en-US" sz="2400" dirty="0"/>
              <a:t>Not listening / talking too much </a:t>
            </a:r>
          </a:p>
          <a:p>
            <a:pPr marL="457200" indent="-457200">
              <a:buFont typeface="+mj-lt"/>
              <a:buAutoNum type="alphaUcPeriod"/>
            </a:pPr>
            <a:r>
              <a:rPr lang="en-US" sz="2400" dirty="0"/>
              <a:t>Personal agenda (higher sales, commission, etc.)</a:t>
            </a:r>
          </a:p>
          <a:p>
            <a:pPr marL="457200" indent="-457200">
              <a:buFont typeface="+mj-lt"/>
              <a:buAutoNum type="alphaUcPeriod"/>
            </a:pPr>
            <a:r>
              <a:rPr lang="en-US" sz="2400" dirty="0"/>
              <a:t>Focusing on your wants above the customer’s needs</a:t>
            </a:r>
          </a:p>
          <a:p>
            <a:pPr marL="457200" indent="-457200">
              <a:buFont typeface="+mj-lt"/>
              <a:buAutoNum type="alphaUcPeriod"/>
            </a:pPr>
            <a:endParaRPr lang="en-US" sz="2400" dirty="0"/>
          </a:p>
        </p:txBody>
      </p:sp>
      <p:sp>
        <p:nvSpPr>
          <p:cNvPr id="6" name="Content Placeholder 5"/>
          <p:cNvSpPr>
            <a:spLocks noGrp="1"/>
          </p:cNvSpPr>
          <p:nvPr>
            <p:ph sz="half" idx="2"/>
          </p:nvPr>
        </p:nvSpPr>
        <p:spPr>
          <a:xfrm>
            <a:off x="6284198" y="1828800"/>
            <a:ext cx="4322841" cy="4351337"/>
          </a:xfrm>
        </p:spPr>
        <p:txBody>
          <a:bodyPr>
            <a:normAutofit/>
          </a:bodyPr>
          <a:lstStyle/>
          <a:p>
            <a:endParaRPr lang="en-US" sz="2400" dirty="0"/>
          </a:p>
          <a:p>
            <a:r>
              <a:rPr lang="en-US" sz="2400" b="1" dirty="0"/>
              <a:t>Why</a:t>
            </a:r>
            <a:r>
              <a:rPr lang="en-US" sz="2400" dirty="0"/>
              <a:t> should we avoid these things? </a:t>
            </a:r>
          </a:p>
          <a:p>
            <a:endParaRPr lang="en-US" sz="2400" dirty="0"/>
          </a:p>
          <a:p>
            <a:r>
              <a:rPr lang="en-US" sz="2400" dirty="0"/>
              <a:t>What experience do you have with these pitfalls? </a:t>
            </a:r>
          </a:p>
        </p:txBody>
      </p:sp>
    </p:spTree>
    <p:extLst>
      <p:ext uri="{BB962C8B-B14F-4D97-AF65-F5344CB8AC3E}">
        <p14:creationId xmlns:p14="http://schemas.microsoft.com/office/powerpoint/2010/main" val="2616013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3" end="3"/>
                                            </p:txEl>
                                          </p:spTgt>
                                        </p:tgtEl>
                                        <p:attrNameLst>
                                          <p:attrName>style.visibility</p:attrName>
                                        </p:attrNameLst>
                                      </p:cBhvr>
                                      <p:to>
                                        <p:strVal val="visible"/>
                                      </p:to>
                                    </p:set>
                                    <p:animEffect transition="in" filter="fade">
                                      <p:cBhvr>
                                        <p:cTn id="1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a:t>
            </a:r>
          </a:p>
        </p:txBody>
      </p:sp>
      <p:sp>
        <p:nvSpPr>
          <p:cNvPr id="3" name="Content Placeholder 2"/>
          <p:cNvSpPr>
            <a:spLocks noGrp="1"/>
          </p:cNvSpPr>
          <p:nvPr>
            <p:ph idx="1"/>
          </p:nvPr>
        </p:nvSpPr>
        <p:spPr>
          <a:xfrm>
            <a:off x="1261872" y="1828800"/>
            <a:ext cx="8931540" cy="4351337"/>
          </a:xfrm>
        </p:spPr>
        <p:txBody>
          <a:bodyPr>
            <a:normAutofit/>
          </a:bodyPr>
          <a:lstStyle/>
          <a:p>
            <a:pPr marL="342900" indent="-342900">
              <a:lnSpc>
                <a:spcPct val="150000"/>
              </a:lnSpc>
              <a:buFont typeface="+mj-lt"/>
              <a:buAutoNum type="arabicPeriod"/>
            </a:pPr>
            <a:r>
              <a:rPr lang="en-US" sz="2400" dirty="0"/>
              <a:t>Compare informal to formal </a:t>
            </a:r>
            <a:r>
              <a:rPr lang="en-US" sz="2400" b="1" dirty="0"/>
              <a:t>problem-solving</a:t>
            </a:r>
            <a:r>
              <a:rPr lang="en-US" sz="2400" dirty="0"/>
              <a:t> </a:t>
            </a:r>
          </a:p>
          <a:p>
            <a:pPr marL="342900" indent="-342900">
              <a:lnSpc>
                <a:spcPct val="150000"/>
              </a:lnSpc>
              <a:buFont typeface="+mj-lt"/>
              <a:buAutoNum type="arabicPeriod"/>
            </a:pPr>
            <a:r>
              <a:rPr lang="en-US" sz="2400" dirty="0"/>
              <a:t>Participate in </a:t>
            </a:r>
            <a:r>
              <a:rPr lang="en-US" sz="2400" b="1" dirty="0"/>
              <a:t>Group Scavenger Hunt </a:t>
            </a:r>
            <a:r>
              <a:rPr lang="en-US" sz="2400" dirty="0"/>
              <a:t>to practice problem-solving by doing</a:t>
            </a:r>
          </a:p>
          <a:p>
            <a:pPr marL="342900" indent="-342900">
              <a:lnSpc>
                <a:spcPct val="150000"/>
              </a:lnSpc>
              <a:buFont typeface="+mj-lt"/>
              <a:buAutoNum type="arabicPeriod"/>
            </a:pPr>
            <a:r>
              <a:rPr lang="en-US" sz="2400" dirty="0"/>
              <a:t>Review </a:t>
            </a:r>
            <a:r>
              <a:rPr lang="en-US" sz="2400" b="1" dirty="0"/>
              <a:t>strategies</a:t>
            </a:r>
            <a:r>
              <a:rPr lang="en-US" sz="2400" dirty="0"/>
              <a:t> for group problem-solving (GOAL)</a:t>
            </a:r>
            <a:endParaRPr lang="en-US" sz="3200" dirty="0"/>
          </a:p>
        </p:txBody>
      </p:sp>
    </p:spTree>
    <p:extLst>
      <p:ext uri="{BB962C8B-B14F-4D97-AF65-F5344CB8AC3E}">
        <p14:creationId xmlns:p14="http://schemas.microsoft.com/office/powerpoint/2010/main" val="34558413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half" idx="2"/>
          </p:nvPr>
        </p:nvPicPr>
        <p:blipFill>
          <a:blip r:embed="rId3"/>
          <a:stretch>
            <a:fillRect/>
          </a:stretch>
        </p:blipFill>
        <p:spPr>
          <a:xfrm>
            <a:off x="-1431925" y="-2171700"/>
            <a:ext cx="13623925" cy="10217944"/>
          </a:xfrm>
        </p:spPr>
      </p:pic>
      <p:sp>
        <p:nvSpPr>
          <p:cNvPr id="6" name="Rectangle 5"/>
          <p:cNvSpPr/>
          <p:nvPr/>
        </p:nvSpPr>
        <p:spPr>
          <a:xfrm>
            <a:off x="4798314" y="28575"/>
            <a:ext cx="7680960" cy="8530748"/>
          </a:xfrm>
          <a:prstGeom prst="rect">
            <a:avLst/>
          </a:prstGeom>
          <a:solidFill>
            <a:schemeClr val="bg1">
              <a:alpha val="7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055489" y="614521"/>
            <a:ext cx="9692640" cy="1031874"/>
          </a:xfrm>
        </p:spPr>
        <p:txBody>
          <a:bodyPr/>
          <a:lstStyle/>
          <a:p>
            <a:r>
              <a:rPr lang="en-US" dirty="0">
                <a:latin typeface="Arial" panose="020B0604020202020204" pitchFamily="34" charset="0"/>
                <a:cs typeface="Arial" panose="020B0604020202020204" pitchFamily="34" charset="0"/>
              </a:rPr>
              <a:t>Note: on Selling and Smarts</a:t>
            </a:r>
          </a:p>
        </p:txBody>
      </p:sp>
      <p:sp>
        <p:nvSpPr>
          <p:cNvPr id="3" name="Content Placeholder 2"/>
          <p:cNvSpPr>
            <a:spLocks noGrp="1"/>
          </p:cNvSpPr>
          <p:nvPr>
            <p:ph sz="half" idx="1"/>
          </p:nvPr>
        </p:nvSpPr>
        <p:spPr>
          <a:xfrm>
            <a:off x="5055489" y="1857375"/>
            <a:ext cx="6288786" cy="5457825"/>
          </a:xfrm>
        </p:spPr>
        <p:txBody>
          <a:bodyPr>
            <a:normAutofit/>
          </a:bodyPr>
          <a:lstStyle/>
          <a:p>
            <a:pPr>
              <a:lnSpc>
                <a:spcPct val="120000"/>
              </a:lnSpc>
            </a:pPr>
            <a:r>
              <a:rPr lang="en-US" sz="2800" dirty="0">
                <a:latin typeface="Arial" panose="020B0604020202020204" pitchFamily="34" charset="0"/>
                <a:cs typeface="Arial" panose="020B0604020202020204" pitchFamily="34" charset="0"/>
              </a:rPr>
              <a:t>As an ACME major, you will likely encounter one other major problem: describing complicated principles to those who don’t understand them</a:t>
            </a:r>
          </a:p>
          <a:p>
            <a:pPr>
              <a:lnSpc>
                <a:spcPct val="120000"/>
              </a:lnSpc>
            </a:pPr>
            <a:r>
              <a:rPr lang="en-US" sz="2800" dirty="0">
                <a:latin typeface="Arial" panose="020B0604020202020204" pitchFamily="34" charset="0"/>
                <a:cs typeface="Arial" panose="020B0604020202020204" pitchFamily="34" charset="0"/>
              </a:rPr>
              <a:t>This might be obvious, but </a:t>
            </a:r>
            <a:r>
              <a:rPr lang="en-US" sz="2800" b="1" dirty="0">
                <a:latin typeface="Arial" panose="020B0604020202020204" pitchFamily="34" charset="0"/>
                <a:cs typeface="Arial" panose="020B0604020202020204" pitchFamily="34" charset="0"/>
              </a:rPr>
              <a:t>K</a:t>
            </a:r>
            <a:r>
              <a:rPr lang="en-US" sz="2800" dirty="0">
                <a:latin typeface="Arial" panose="020B0604020202020204" pitchFamily="34" charset="0"/>
                <a:cs typeface="Arial" panose="020B0604020202020204" pitchFamily="34" charset="0"/>
              </a:rPr>
              <a:t>eep</a:t>
            </a:r>
            <a:r>
              <a:rPr lang="en-US" sz="2800" b="1" dirty="0">
                <a:latin typeface="Arial" panose="020B0604020202020204" pitchFamily="34" charset="0"/>
                <a:cs typeface="Arial" panose="020B0604020202020204" pitchFamily="34" charset="0"/>
              </a:rPr>
              <a:t> I</a:t>
            </a:r>
            <a:r>
              <a:rPr lang="en-US" sz="2800" dirty="0">
                <a:latin typeface="Arial" panose="020B0604020202020204" pitchFamily="34" charset="0"/>
                <a:cs typeface="Arial" panose="020B0604020202020204" pitchFamily="34" charset="0"/>
              </a:rPr>
              <a:t>t</a:t>
            </a:r>
            <a:r>
              <a:rPr lang="en-US" sz="2800" b="1" dirty="0">
                <a:latin typeface="Arial" panose="020B0604020202020204" pitchFamily="34" charset="0"/>
                <a:cs typeface="Arial" panose="020B0604020202020204" pitchFamily="34" charset="0"/>
              </a:rPr>
              <a:t> S</a:t>
            </a:r>
            <a:r>
              <a:rPr lang="en-US" sz="2800" dirty="0">
                <a:latin typeface="Arial" panose="020B0604020202020204" pitchFamily="34" charset="0"/>
                <a:cs typeface="Arial" panose="020B0604020202020204" pitchFamily="34" charset="0"/>
              </a:rPr>
              <a:t>imple</a:t>
            </a:r>
            <a:r>
              <a:rPr lang="en-US" sz="2800" b="1" dirty="0">
                <a:latin typeface="Arial" panose="020B0604020202020204" pitchFamily="34" charset="0"/>
                <a:cs typeface="Arial" panose="020B0604020202020204" pitchFamily="34" charset="0"/>
              </a:rPr>
              <a:t>, S</a:t>
            </a:r>
            <a:r>
              <a:rPr lang="en-US" sz="2800" dirty="0">
                <a:latin typeface="Arial" panose="020B0604020202020204" pitchFamily="34" charset="0"/>
                <a:cs typeface="Arial" panose="020B0604020202020204" pitchFamily="34" charset="0"/>
              </a:rPr>
              <a:t>tupid. </a:t>
            </a:r>
          </a:p>
          <a:p>
            <a:pPr lvl="1">
              <a:lnSpc>
                <a:spcPct val="120000"/>
              </a:lnSpc>
            </a:pPr>
            <a:r>
              <a:rPr lang="en-US" sz="2800" i="1" dirty="0">
                <a:solidFill>
                  <a:schemeClr val="tx1"/>
                </a:solidFill>
                <a:latin typeface="Arial" panose="020B0604020202020204" pitchFamily="34" charset="0"/>
                <a:cs typeface="Arial" panose="020B0604020202020204" pitchFamily="34" charset="0"/>
              </a:rPr>
              <a:t>If they can’t understand, the deal won’t land.  </a:t>
            </a:r>
          </a:p>
        </p:txBody>
      </p:sp>
    </p:spTree>
    <p:extLst>
      <p:ext uri="{BB962C8B-B14F-4D97-AF65-F5344CB8AC3E}">
        <p14:creationId xmlns:p14="http://schemas.microsoft.com/office/powerpoint/2010/main" val="3939025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3" name="Content Placeholder 2"/>
          <p:cNvSpPr>
            <a:spLocks noGrp="1"/>
          </p:cNvSpPr>
          <p:nvPr>
            <p:ph sz="half" idx="1"/>
          </p:nvPr>
        </p:nvSpPr>
        <p:spPr>
          <a:xfrm>
            <a:off x="1261871" y="1828800"/>
            <a:ext cx="6939153" cy="4351337"/>
          </a:xfrm>
        </p:spPr>
        <p:txBody>
          <a:bodyPr>
            <a:normAutofit/>
          </a:bodyPr>
          <a:lstStyle/>
          <a:p>
            <a:r>
              <a:rPr lang="en-US" sz="2800" dirty="0"/>
              <a:t>Have you seen this concept (i.e., the need to keep it simple) in action?  </a:t>
            </a:r>
          </a:p>
          <a:p>
            <a:r>
              <a:rPr lang="en-US" sz="2800" dirty="0"/>
              <a:t>How have you </a:t>
            </a:r>
            <a:r>
              <a:rPr lang="en-US" sz="2800" dirty="0">
                <a:solidFill>
                  <a:schemeClr val="accent2">
                    <a:lumMod val="75000"/>
                  </a:schemeClr>
                </a:solidFill>
              </a:rPr>
              <a:t>overcome</a:t>
            </a:r>
            <a:r>
              <a:rPr lang="en-US" sz="2800" dirty="0"/>
              <a:t> this pitfall (i.e., unclear communication) in the past?  </a:t>
            </a:r>
          </a:p>
          <a:p>
            <a:r>
              <a:rPr lang="en-US" sz="2800" dirty="0"/>
              <a:t>How can we </a:t>
            </a:r>
            <a:r>
              <a:rPr lang="en-US" sz="2800" dirty="0">
                <a:solidFill>
                  <a:schemeClr val="accent2">
                    <a:lumMod val="75000"/>
                  </a:schemeClr>
                </a:solidFill>
              </a:rPr>
              <a:t>avoid</a:t>
            </a:r>
            <a:r>
              <a:rPr lang="en-US" sz="2800" dirty="0"/>
              <a:t> this pitfall in the future? </a:t>
            </a:r>
          </a:p>
          <a:p>
            <a:endParaRPr lang="en-US" sz="2400" dirty="0"/>
          </a:p>
        </p:txBody>
      </p:sp>
    </p:spTree>
    <p:extLst>
      <p:ext uri="{BB962C8B-B14F-4D97-AF65-F5344CB8AC3E}">
        <p14:creationId xmlns:p14="http://schemas.microsoft.com/office/powerpoint/2010/main" val="2487527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Take-away</a:t>
            </a:r>
          </a:p>
        </p:txBody>
      </p:sp>
      <p:sp>
        <p:nvSpPr>
          <p:cNvPr id="3" name="Content Placeholder 2"/>
          <p:cNvSpPr>
            <a:spLocks noGrp="1"/>
          </p:cNvSpPr>
          <p:nvPr>
            <p:ph sz="half" idx="1"/>
          </p:nvPr>
        </p:nvSpPr>
        <p:spPr/>
        <p:txBody>
          <a:bodyPr>
            <a:normAutofit/>
          </a:bodyPr>
          <a:lstStyle/>
          <a:p>
            <a:endParaRPr lang="en-US" sz="2400" dirty="0">
              <a:solidFill>
                <a:srgbClr val="FF0000"/>
              </a:solidFill>
            </a:endParaRPr>
          </a:p>
          <a:p>
            <a:r>
              <a:rPr lang="en-US" sz="3200" dirty="0">
                <a:solidFill>
                  <a:schemeClr val="accent2">
                    <a:lumMod val="75000"/>
                  </a:schemeClr>
                </a:solidFill>
              </a:rPr>
              <a:t>Treat people like people, </a:t>
            </a:r>
            <a:r>
              <a:rPr lang="en-US" sz="3200" dirty="0"/>
              <a:t>and do away with ulterior motives. </a:t>
            </a:r>
          </a:p>
          <a:p>
            <a:endParaRPr lang="en-US" sz="2400" dirty="0"/>
          </a:p>
        </p:txBody>
      </p:sp>
      <p:sp>
        <p:nvSpPr>
          <p:cNvPr id="4" name="Content Placeholder 3"/>
          <p:cNvSpPr>
            <a:spLocks noGrp="1"/>
          </p:cNvSpPr>
          <p:nvPr>
            <p:ph sz="half" idx="2"/>
          </p:nvPr>
        </p:nvSpPr>
        <p:spPr>
          <a:xfrm>
            <a:off x="6126480" y="1828800"/>
            <a:ext cx="4480560" cy="4351337"/>
          </a:xfrm>
        </p:spPr>
        <p:txBody>
          <a:bodyPr/>
          <a:lstStyle/>
          <a:p>
            <a:endParaRPr lang="en-US" sz="3200" dirty="0"/>
          </a:p>
          <a:p>
            <a:r>
              <a:rPr lang="en-US" sz="3200" dirty="0"/>
              <a:t>Customers will buy if their needs are met with </a:t>
            </a:r>
            <a:r>
              <a:rPr lang="en-US" sz="3200" b="1" dirty="0"/>
              <a:t>skill</a:t>
            </a:r>
            <a:r>
              <a:rPr lang="en-US" sz="3200" dirty="0"/>
              <a:t> and </a:t>
            </a:r>
            <a:r>
              <a:rPr lang="en-US" sz="3200" b="1" dirty="0"/>
              <a:t>tact</a:t>
            </a:r>
            <a:r>
              <a:rPr lang="en-US" sz="3200" dirty="0"/>
              <a:t>.  </a:t>
            </a:r>
          </a:p>
          <a:p>
            <a:endParaRPr lang="en-US" dirty="0"/>
          </a:p>
        </p:txBody>
      </p:sp>
    </p:spTree>
    <p:extLst>
      <p:ext uri="{BB962C8B-B14F-4D97-AF65-F5344CB8AC3E}">
        <p14:creationId xmlns:p14="http://schemas.microsoft.com/office/powerpoint/2010/main" val="2065659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Sales Pitch</a:t>
            </a:r>
          </a:p>
        </p:txBody>
      </p:sp>
      <p:sp>
        <p:nvSpPr>
          <p:cNvPr id="5" name="Text Placeholder 4"/>
          <p:cNvSpPr>
            <a:spLocks noGrp="1"/>
          </p:cNvSpPr>
          <p:nvPr>
            <p:ph type="body" idx="1"/>
          </p:nvPr>
        </p:nvSpPr>
        <p:spPr/>
        <p:txBody>
          <a:bodyPr/>
          <a:lstStyle/>
          <a:p>
            <a:r>
              <a:rPr lang="en-US" dirty="0"/>
              <a:t>ACME Seminar</a:t>
            </a:r>
          </a:p>
        </p:txBody>
      </p:sp>
    </p:spTree>
    <p:extLst>
      <p:ext uri="{BB962C8B-B14F-4D97-AF65-F5344CB8AC3E}">
        <p14:creationId xmlns:p14="http://schemas.microsoft.com/office/powerpoint/2010/main" val="24797443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Sales Pitch</a:t>
            </a:r>
          </a:p>
        </p:txBody>
      </p:sp>
      <p:sp>
        <p:nvSpPr>
          <p:cNvPr id="5" name="Content Placeholder 4"/>
          <p:cNvSpPr>
            <a:spLocks noGrp="1"/>
          </p:cNvSpPr>
          <p:nvPr>
            <p:ph sz="half" idx="1"/>
          </p:nvPr>
        </p:nvSpPr>
        <p:spPr>
          <a:xfrm>
            <a:off x="1261872" y="1828800"/>
            <a:ext cx="9692640" cy="4737697"/>
          </a:xfrm>
        </p:spPr>
        <p:txBody>
          <a:bodyPr>
            <a:normAutofit/>
          </a:bodyPr>
          <a:lstStyle/>
          <a:p>
            <a:pPr marL="0" indent="0">
              <a:lnSpc>
                <a:spcPct val="150000"/>
              </a:lnSpc>
              <a:buNone/>
            </a:pPr>
            <a:r>
              <a:rPr lang="en-US" sz="2800" dirty="0"/>
              <a:t>Time to apply what we’ve discussed—with a </a:t>
            </a:r>
            <a:r>
              <a:rPr lang="en-US" sz="2800" b="1" dirty="0"/>
              <a:t>sales pitch</a:t>
            </a:r>
            <a:r>
              <a:rPr lang="en-US" sz="2800" dirty="0"/>
              <a:t>!</a:t>
            </a:r>
          </a:p>
          <a:p>
            <a:pPr>
              <a:lnSpc>
                <a:spcPct val="150000"/>
              </a:lnSpc>
            </a:pPr>
            <a:r>
              <a:rPr lang="en-US" sz="2800" dirty="0"/>
              <a:t>Prepare a </a:t>
            </a:r>
            <a:r>
              <a:rPr lang="en-US" sz="2800" dirty="0">
                <a:solidFill>
                  <a:schemeClr val="accent2">
                    <a:lumMod val="75000"/>
                  </a:schemeClr>
                </a:solidFill>
              </a:rPr>
              <a:t>30-second</a:t>
            </a:r>
            <a:r>
              <a:rPr lang="en-US" sz="2800" dirty="0"/>
              <a:t> pitch selling your </a:t>
            </a:r>
            <a:r>
              <a:rPr lang="en-US" sz="2800" b="1" dirty="0"/>
              <a:t>favorite food </a:t>
            </a:r>
          </a:p>
          <a:p>
            <a:pPr>
              <a:lnSpc>
                <a:spcPct val="150000"/>
              </a:lnSpc>
            </a:pPr>
            <a:r>
              <a:rPr lang="en-US" sz="2800" dirty="0"/>
              <a:t>The </a:t>
            </a:r>
            <a:r>
              <a:rPr lang="en-US" sz="2800" b="1" dirty="0"/>
              <a:t>facilitator</a:t>
            </a:r>
            <a:r>
              <a:rPr lang="en-US" sz="2800" dirty="0"/>
              <a:t> will now demonstrate</a:t>
            </a:r>
          </a:p>
          <a:p>
            <a:pPr lvl="1">
              <a:lnSpc>
                <a:spcPct val="150000"/>
              </a:lnSpc>
            </a:pPr>
            <a:endParaRPr lang="en-US" sz="2800" dirty="0"/>
          </a:p>
        </p:txBody>
      </p:sp>
    </p:spTree>
    <p:extLst>
      <p:ext uri="{BB962C8B-B14F-4D97-AF65-F5344CB8AC3E}">
        <p14:creationId xmlns:p14="http://schemas.microsoft.com/office/powerpoint/2010/main" val="2920301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 name="Content Placeholder 1"/>
          <p:cNvPicPr>
            <a:picLocks noGrp="1" noChangeAspect="1"/>
          </p:cNvPicPr>
          <p:nvPr>
            <p:ph sz="half" idx="2"/>
          </p:nvPr>
        </p:nvPicPr>
        <p:blipFill rotWithShape="1">
          <a:blip r:embed="rId3"/>
          <a:srcRect l="25320" r="15357" b="-1"/>
          <a:stretch/>
        </p:blipFill>
        <p:spPr>
          <a:xfrm>
            <a:off x="20" y="10"/>
            <a:ext cx="6094799" cy="6857990"/>
          </a:xfrm>
          <a:prstGeom prst="rect">
            <a:avLst/>
          </a:prstGeom>
        </p:spPr>
      </p:pic>
      <p:sp>
        <p:nvSpPr>
          <p:cNvPr id="4" name="Title 3"/>
          <p:cNvSpPr>
            <a:spLocks noGrp="1"/>
          </p:cNvSpPr>
          <p:nvPr>
            <p:ph type="title"/>
          </p:nvPr>
        </p:nvSpPr>
        <p:spPr>
          <a:xfrm>
            <a:off x="6420464" y="365760"/>
            <a:ext cx="4534047" cy="1325562"/>
          </a:xfrm>
        </p:spPr>
        <p:txBody>
          <a:bodyPr vert="horz" lIns="91440" tIns="45720" rIns="91440" bIns="45720" rtlCol="0" anchor="b">
            <a:normAutofit/>
          </a:bodyPr>
          <a:lstStyle/>
          <a:p>
            <a:r>
              <a:rPr lang="en-US" dirty="0"/>
              <a:t>Sales Pitch</a:t>
            </a:r>
          </a:p>
        </p:txBody>
      </p:sp>
      <p:sp>
        <p:nvSpPr>
          <p:cNvPr id="5" name="Content Placeholder 4"/>
          <p:cNvSpPr>
            <a:spLocks noGrp="1"/>
          </p:cNvSpPr>
          <p:nvPr>
            <p:ph sz="half" idx="1"/>
          </p:nvPr>
        </p:nvSpPr>
        <p:spPr>
          <a:xfrm>
            <a:off x="6420463" y="1828800"/>
            <a:ext cx="4572002" cy="4351337"/>
          </a:xfrm>
        </p:spPr>
        <p:txBody>
          <a:bodyPr vert="horz" lIns="91440" tIns="45720" rIns="91440" bIns="45720" rtlCol="0">
            <a:normAutofit/>
          </a:bodyPr>
          <a:lstStyle/>
          <a:p>
            <a:endParaRPr lang="en-US" dirty="0"/>
          </a:p>
          <a:p>
            <a:r>
              <a:rPr lang="en-US" sz="2800" dirty="0"/>
              <a:t>You will not have much </a:t>
            </a:r>
            <a:r>
              <a:rPr lang="en-US" sz="2800" b="1" dirty="0"/>
              <a:t>time</a:t>
            </a:r>
            <a:r>
              <a:rPr lang="en-US" sz="2800" dirty="0"/>
              <a:t> to sell people in the “real world”</a:t>
            </a:r>
          </a:p>
          <a:p>
            <a:r>
              <a:rPr lang="en-US" sz="2800" dirty="0"/>
              <a:t>This exercise is exaggerated to help you for the </a:t>
            </a:r>
            <a:r>
              <a:rPr lang="en-US" sz="2800" b="1" dirty="0"/>
              <a:t>“crunch times” </a:t>
            </a:r>
            <a:r>
              <a:rPr lang="en-US" sz="2800" dirty="0"/>
              <a:t>when you need to make a sale the most</a:t>
            </a:r>
          </a:p>
        </p:txBody>
      </p:sp>
    </p:spTree>
    <p:extLst>
      <p:ext uri="{BB962C8B-B14F-4D97-AF65-F5344CB8AC3E}">
        <p14:creationId xmlns:p14="http://schemas.microsoft.com/office/powerpoint/2010/main" val="978491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664208" y="914399"/>
            <a:ext cx="9290304" cy="4773170"/>
          </a:xfrm>
        </p:spPr>
        <p:txBody>
          <a:bodyPr>
            <a:normAutofit fontScale="90000"/>
          </a:bodyPr>
          <a:lstStyle/>
          <a:p>
            <a:pPr>
              <a:lnSpc>
                <a:spcPct val="150000"/>
              </a:lnSpc>
            </a:pPr>
            <a:r>
              <a:rPr lang="en-US" sz="6600" dirty="0"/>
              <a:t>Prepare</a:t>
            </a:r>
            <a:br>
              <a:rPr lang="en-US" sz="6600" dirty="0"/>
            </a:br>
            <a:r>
              <a:rPr lang="en-US" sz="5400" i="1" dirty="0">
                <a:solidFill>
                  <a:srgbClr val="FF0000"/>
                </a:solidFill>
              </a:rPr>
              <a:t>3-5 minutes</a:t>
            </a:r>
            <a:br>
              <a:rPr lang="en-US" sz="5400" i="1" dirty="0">
                <a:solidFill>
                  <a:srgbClr val="FF0000"/>
                </a:solidFill>
              </a:rPr>
            </a:br>
            <a:r>
              <a:rPr lang="en-US" sz="2800" dirty="0"/>
              <a:t>A.  </a:t>
            </a:r>
            <a:r>
              <a:rPr lang="en-US" sz="2800" b="1" dirty="0"/>
              <a:t>Why</a:t>
            </a:r>
            <a:r>
              <a:rPr lang="en-US" sz="2800" dirty="0"/>
              <a:t> would your audience want this product? </a:t>
            </a:r>
            <a:br>
              <a:rPr lang="en-US" sz="2800" dirty="0"/>
            </a:br>
            <a:r>
              <a:rPr lang="en-US" sz="2800" dirty="0"/>
              <a:t>B.  </a:t>
            </a:r>
            <a:r>
              <a:rPr lang="en-US" sz="2800" b="1" dirty="0"/>
              <a:t>How</a:t>
            </a:r>
            <a:r>
              <a:rPr lang="en-US" sz="2800" dirty="0"/>
              <a:t> can you sell your product to </a:t>
            </a:r>
            <a:r>
              <a:rPr lang="en-US" sz="2800" b="1" dirty="0"/>
              <a:t>meet their needs</a:t>
            </a:r>
            <a:r>
              <a:rPr lang="en-US" sz="2800" dirty="0"/>
              <a:t>? </a:t>
            </a:r>
            <a:br>
              <a:rPr lang="en-US" sz="2800" dirty="0"/>
            </a:br>
            <a:r>
              <a:rPr lang="en-US" sz="2800" dirty="0"/>
              <a:t>C.  How can you </a:t>
            </a:r>
            <a:r>
              <a:rPr lang="en-US" sz="2800" b="1" dirty="0"/>
              <a:t>listen</a:t>
            </a:r>
            <a:r>
              <a:rPr lang="en-US" sz="2800" dirty="0"/>
              <a:t> and </a:t>
            </a:r>
            <a:r>
              <a:rPr lang="en-US" sz="2800" b="1" dirty="0"/>
              <a:t>respond</a:t>
            </a:r>
            <a:r>
              <a:rPr lang="en-US" sz="2800" dirty="0"/>
              <a:t> to your audience? </a:t>
            </a:r>
            <a:br>
              <a:rPr lang="en-US" sz="2800" dirty="0"/>
            </a:br>
            <a:r>
              <a:rPr lang="en-US" sz="2800" dirty="0"/>
              <a:t>D.  How can you be </a:t>
            </a:r>
            <a:r>
              <a:rPr lang="en-US" sz="2800" b="1" dirty="0"/>
              <a:t>persuasive</a:t>
            </a:r>
            <a:r>
              <a:rPr lang="en-US" sz="2800" dirty="0"/>
              <a:t>, but </a:t>
            </a:r>
            <a:r>
              <a:rPr lang="en-US" sz="2800" b="1" dirty="0"/>
              <a:t>not pushy or annoying</a:t>
            </a:r>
            <a:r>
              <a:rPr lang="en-US" sz="2800" dirty="0"/>
              <a:t>?</a:t>
            </a:r>
            <a:endParaRPr lang="en-US" sz="6600" dirty="0">
              <a:solidFill>
                <a:srgbClr val="FF0000"/>
              </a:solidFill>
            </a:endParaRPr>
          </a:p>
        </p:txBody>
      </p:sp>
    </p:spTree>
    <p:extLst>
      <p:ext uri="{BB962C8B-B14F-4D97-AF65-F5344CB8AC3E}">
        <p14:creationId xmlns:p14="http://schemas.microsoft.com/office/powerpoint/2010/main" val="8227116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Round 1</a:t>
            </a:r>
          </a:p>
        </p:txBody>
      </p:sp>
      <p:sp>
        <p:nvSpPr>
          <p:cNvPr id="3" name="Content Placeholder 2"/>
          <p:cNvSpPr>
            <a:spLocks noGrp="1"/>
          </p:cNvSpPr>
          <p:nvPr>
            <p:ph idx="1"/>
          </p:nvPr>
        </p:nvSpPr>
        <p:spPr>
          <a:xfrm>
            <a:off x="1261872" y="1828800"/>
            <a:ext cx="9180576" cy="4351337"/>
          </a:xfrm>
        </p:spPr>
        <p:txBody>
          <a:bodyPr>
            <a:normAutofit/>
          </a:bodyPr>
          <a:lstStyle/>
          <a:p>
            <a:pPr>
              <a:lnSpc>
                <a:spcPct val="150000"/>
              </a:lnSpc>
            </a:pPr>
            <a:r>
              <a:rPr lang="en-US" sz="2800" dirty="0"/>
              <a:t>We need 5 volunteers to present first.  </a:t>
            </a:r>
          </a:p>
          <a:p>
            <a:pPr>
              <a:lnSpc>
                <a:spcPct val="150000"/>
              </a:lnSpc>
            </a:pPr>
            <a:r>
              <a:rPr lang="en-US" sz="2800" dirty="0"/>
              <a:t>Who thinks that their food is the most worth selling?</a:t>
            </a:r>
          </a:p>
          <a:p>
            <a:pPr>
              <a:lnSpc>
                <a:spcPct val="150000"/>
              </a:lnSpc>
            </a:pPr>
            <a:r>
              <a:rPr lang="en-US" sz="2800" dirty="0"/>
              <a:t>Facilitator: assign a timer (30 seconds each)  </a:t>
            </a:r>
          </a:p>
        </p:txBody>
      </p:sp>
    </p:spTree>
    <p:extLst>
      <p:ext uri="{BB962C8B-B14F-4D97-AF65-F5344CB8AC3E}">
        <p14:creationId xmlns:p14="http://schemas.microsoft.com/office/powerpoint/2010/main" val="35614572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55941" y="365758"/>
            <a:ext cx="10598571" cy="5918441"/>
          </a:xfrm>
        </p:spPr>
        <p:txBody>
          <a:bodyPr>
            <a:normAutofit/>
          </a:bodyPr>
          <a:lstStyle/>
          <a:p>
            <a:pPr algn="ctr">
              <a:lnSpc>
                <a:spcPct val="150000"/>
              </a:lnSpc>
            </a:pPr>
            <a:r>
              <a:rPr lang="en-US" sz="6600" dirty="0"/>
              <a:t>Present</a:t>
            </a:r>
            <a:br>
              <a:rPr lang="en-US" sz="6600" dirty="0"/>
            </a:br>
            <a:r>
              <a:rPr lang="en-US" sz="3600" i="1" dirty="0">
                <a:solidFill>
                  <a:srgbClr val="FF0000"/>
                </a:solidFill>
              </a:rPr>
              <a:t>30 seconds each</a:t>
            </a:r>
            <a:br>
              <a:rPr lang="en-US" sz="5400" i="1" dirty="0">
                <a:solidFill>
                  <a:srgbClr val="FF0000"/>
                </a:solidFill>
              </a:rPr>
            </a:br>
            <a:r>
              <a:rPr lang="en-US" sz="2800" dirty="0"/>
              <a:t>A.  What is your favorite food?  </a:t>
            </a:r>
            <a:br>
              <a:rPr lang="en-US" sz="2800" dirty="0"/>
            </a:br>
            <a:r>
              <a:rPr lang="en-US" sz="2800" dirty="0"/>
              <a:t>B.  Why should we eat it?  </a:t>
            </a:r>
            <a:br>
              <a:rPr lang="en-US" sz="2800" dirty="0"/>
            </a:br>
            <a:endParaRPr lang="en-US" sz="6600" dirty="0">
              <a:solidFill>
                <a:srgbClr val="FF0000"/>
              </a:solidFill>
            </a:endParaRPr>
          </a:p>
        </p:txBody>
      </p:sp>
    </p:spTree>
    <p:extLst>
      <p:ext uri="{BB962C8B-B14F-4D97-AF65-F5344CB8AC3E}">
        <p14:creationId xmlns:p14="http://schemas.microsoft.com/office/powerpoint/2010/main" val="14872853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3" name="Content Placeholder 2"/>
          <p:cNvSpPr>
            <a:spLocks noGrp="1"/>
          </p:cNvSpPr>
          <p:nvPr>
            <p:ph sz="half" idx="1"/>
          </p:nvPr>
        </p:nvSpPr>
        <p:spPr>
          <a:xfrm>
            <a:off x="1261872" y="1828800"/>
            <a:ext cx="9125712" cy="4351337"/>
          </a:xfrm>
        </p:spPr>
        <p:txBody>
          <a:bodyPr>
            <a:normAutofit/>
          </a:bodyPr>
          <a:lstStyle/>
          <a:p>
            <a:pPr>
              <a:lnSpc>
                <a:spcPct val="150000"/>
              </a:lnSpc>
            </a:pPr>
            <a:r>
              <a:rPr lang="en-US" sz="2800" dirty="0"/>
              <a:t>How did they do?  Do you want to eat their food? </a:t>
            </a:r>
          </a:p>
          <a:p>
            <a:pPr>
              <a:lnSpc>
                <a:spcPct val="150000"/>
              </a:lnSpc>
            </a:pPr>
            <a:r>
              <a:rPr lang="en-US" sz="2800" dirty="0"/>
              <a:t>What did they do </a:t>
            </a:r>
            <a:r>
              <a:rPr lang="en-US" sz="2800" dirty="0">
                <a:solidFill>
                  <a:srgbClr val="FF0000"/>
                </a:solidFill>
              </a:rPr>
              <a:t>well</a:t>
            </a:r>
            <a:r>
              <a:rPr lang="en-US" sz="2800" dirty="0"/>
              <a:t>?  </a:t>
            </a:r>
          </a:p>
          <a:p>
            <a:pPr>
              <a:lnSpc>
                <a:spcPct val="150000"/>
              </a:lnSpc>
            </a:pPr>
            <a:r>
              <a:rPr lang="en-US" sz="2800" dirty="0"/>
              <a:t>How could we </a:t>
            </a:r>
            <a:r>
              <a:rPr lang="en-US" sz="2800" dirty="0">
                <a:solidFill>
                  <a:srgbClr val="FF0000"/>
                </a:solidFill>
              </a:rPr>
              <a:t>improve</a:t>
            </a:r>
            <a:r>
              <a:rPr lang="en-US" sz="2800" dirty="0"/>
              <a:t> our salesmanship? </a:t>
            </a:r>
          </a:p>
        </p:txBody>
      </p:sp>
    </p:spTree>
    <p:extLst>
      <p:ext uri="{BB962C8B-B14F-4D97-AF65-F5344CB8AC3E}">
        <p14:creationId xmlns:p14="http://schemas.microsoft.com/office/powerpoint/2010/main" val="1639879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Outcomes </a:t>
            </a:r>
          </a:p>
        </p:txBody>
      </p:sp>
      <p:sp>
        <p:nvSpPr>
          <p:cNvPr id="3" name="Content Placeholder 2"/>
          <p:cNvSpPr>
            <a:spLocks noGrp="1"/>
          </p:cNvSpPr>
          <p:nvPr>
            <p:ph idx="1"/>
          </p:nvPr>
        </p:nvSpPr>
        <p:spPr>
          <a:xfrm>
            <a:off x="1261872" y="1828800"/>
            <a:ext cx="8931540" cy="4351337"/>
          </a:xfrm>
        </p:spPr>
        <p:txBody>
          <a:bodyPr>
            <a:normAutofit/>
          </a:bodyPr>
          <a:lstStyle/>
          <a:p>
            <a:pPr marL="342900" indent="-342900">
              <a:buFont typeface="+mj-lt"/>
              <a:buAutoNum type="arabicPeriod"/>
            </a:pPr>
            <a:r>
              <a:rPr lang="en-US" sz="2400" dirty="0"/>
              <a:t>Review definitions of </a:t>
            </a:r>
            <a:r>
              <a:rPr lang="en-US" sz="2400" b="1" dirty="0"/>
              <a:t>salesmanship</a:t>
            </a:r>
            <a:r>
              <a:rPr lang="en-US" sz="2400" dirty="0"/>
              <a:t> </a:t>
            </a:r>
          </a:p>
          <a:p>
            <a:pPr marL="342900" indent="-342900">
              <a:buFont typeface="+mj-lt"/>
              <a:buAutoNum type="arabicPeriod"/>
            </a:pPr>
            <a:endParaRPr lang="en-US" sz="1200" dirty="0"/>
          </a:p>
          <a:p>
            <a:pPr marL="342900" indent="-342900">
              <a:buFont typeface="+mj-lt"/>
              <a:buAutoNum type="arabicPeriod"/>
            </a:pPr>
            <a:r>
              <a:rPr lang="en-US" sz="2400" dirty="0"/>
              <a:t>Watch </a:t>
            </a:r>
            <a:r>
              <a:rPr lang="en-US" sz="2400" dirty="0">
                <a:solidFill>
                  <a:srgbClr val="FF0000"/>
                </a:solidFill>
              </a:rPr>
              <a:t>good and bad examples </a:t>
            </a:r>
            <a:r>
              <a:rPr lang="en-US" sz="2400" dirty="0"/>
              <a:t>of salesmanship </a:t>
            </a:r>
          </a:p>
          <a:p>
            <a:pPr marL="342900" indent="-342900">
              <a:buFont typeface="+mj-lt"/>
              <a:buAutoNum type="arabicPeriod"/>
            </a:pPr>
            <a:endParaRPr lang="en-US" sz="1200" dirty="0"/>
          </a:p>
          <a:p>
            <a:pPr marL="342900" indent="-342900">
              <a:buFont typeface="+mj-lt"/>
              <a:buAutoNum type="arabicPeriod"/>
            </a:pPr>
            <a:r>
              <a:rPr lang="en-US" sz="2400" dirty="0"/>
              <a:t>Discuss potential </a:t>
            </a:r>
            <a:r>
              <a:rPr lang="en-US" sz="2400" b="1" dirty="0"/>
              <a:t>pitfalls</a:t>
            </a:r>
            <a:r>
              <a:rPr lang="en-US" sz="2400" dirty="0"/>
              <a:t> in selling</a:t>
            </a:r>
          </a:p>
          <a:p>
            <a:pPr marL="342900" indent="-342900">
              <a:buFont typeface="+mj-lt"/>
              <a:buAutoNum type="arabicPeriod"/>
            </a:pPr>
            <a:endParaRPr lang="en-US" sz="1200" dirty="0"/>
          </a:p>
          <a:p>
            <a:pPr marL="342900" indent="-342900">
              <a:buFont typeface="+mj-lt"/>
              <a:buAutoNum type="arabicPeriod"/>
            </a:pPr>
            <a:r>
              <a:rPr lang="en-US" sz="2400" dirty="0">
                <a:solidFill>
                  <a:srgbClr val="FF0000"/>
                </a:solidFill>
              </a:rPr>
              <a:t>Prepare</a:t>
            </a:r>
            <a:r>
              <a:rPr lang="en-US" sz="2400" b="1" dirty="0"/>
              <a:t> </a:t>
            </a:r>
            <a:r>
              <a:rPr lang="en-US" sz="2400" dirty="0"/>
              <a:t>and </a:t>
            </a:r>
            <a:r>
              <a:rPr lang="en-US" sz="2400" dirty="0">
                <a:solidFill>
                  <a:srgbClr val="FF0000"/>
                </a:solidFill>
              </a:rPr>
              <a:t>present</a:t>
            </a:r>
            <a:r>
              <a:rPr lang="en-US" sz="2400" dirty="0"/>
              <a:t> a </a:t>
            </a:r>
            <a:r>
              <a:rPr lang="en-US" sz="2400" b="1" dirty="0"/>
              <a:t>sales pitch</a:t>
            </a:r>
            <a:endParaRPr lang="en-US" sz="1200" dirty="0"/>
          </a:p>
        </p:txBody>
      </p:sp>
    </p:spTree>
    <p:extLst>
      <p:ext uri="{BB962C8B-B14F-4D97-AF65-F5344CB8AC3E}">
        <p14:creationId xmlns:p14="http://schemas.microsoft.com/office/powerpoint/2010/main" val="3596961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Round 2</a:t>
            </a:r>
          </a:p>
        </p:txBody>
      </p:sp>
      <p:sp>
        <p:nvSpPr>
          <p:cNvPr id="3" name="Content Placeholder 2"/>
          <p:cNvSpPr>
            <a:spLocks noGrp="1"/>
          </p:cNvSpPr>
          <p:nvPr>
            <p:ph idx="1"/>
          </p:nvPr>
        </p:nvSpPr>
        <p:spPr>
          <a:xfrm>
            <a:off x="1261872" y="1828800"/>
            <a:ext cx="9144000" cy="4351337"/>
          </a:xfrm>
        </p:spPr>
        <p:txBody>
          <a:bodyPr>
            <a:normAutofit/>
          </a:bodyPr>
          <a:lstStyle/>
          <a:p>
            <a:endParaRPr lang="en-US" sz="2400" dirty="0"/>
          </a:p>
          <a:p>
            <a:pPr>
              <a:lnSpc>
                <a:spcPct val="150000"/>
              </a:lnSpc>
            </a:pPr>
            <a:r>
              <a:rPr lang="en-US" sz="2800" dirty="0"/>
              <a:t>Now we need 3-5 more volunteers to present!</a:t>
            </a:r>
          </a:p>
          <a:p>
            <a:pPr>
              <a:lnSpc>
                <a:spcPct val="150000"/>
              </a:lnSpc>
            </a:pPr>
            <a:r>
              <a:rPr lang="en-US" sz="2800" dirty="0"/>
              <a:t>Who is ready to give the best sales pitch of the day? </a:t>
            </a:r>
          </a:p>
        </p:txBody>
      </p:sp>
    </p:spTree>
    <p:extLst>
      <p:ext uri="{BB962C8B-B14F-4D97-AF65-F5344CB8AC3E}">
        <p14:creationId xmlns:p14="http://schemas.microsoft.com/office/powerpoint/2010/main" val="26925917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55941" y="365758"/>
            <a:ext cx="10598571" cy="5918441"/>
          </a:xfrm>
        </p:spPr>
        <p:txBody>
          <a:bodyPr>
            <a:normAutofit/>
          </a:bodyPr>
          <a:lstStyle/>
          <a:p>
            <a:pPr algn="ctr">
              <a:lnSpc>
                <a:spcPct val="150000"/>
              </a:lnSpc>
            </a:pPr>
            <a:r>
              <a:rPr lang="en-US" sz="6600" dirty="0"/>
              <a:t>Present Round 2</a:t>
            </a:r>
            <a:br>
              <a:rPr lang="en-US" sz="6600" dirty="0"/>
            </a:br>
            <a:r>
              <a:rPr lang="en-US" sz="3600" i="1" dirty="0">
                <a:solidFill>
                  <a:srgbClr val="FF0000"/>
                </a:solidFill>
              </a:rPr>
              <a:t>30 seconds each</a:t>
            </a:r>
            <a:br>
              <a:rPr lang="en-US" sz="5400" i="1" dirty="0">
                <a:solidFill>
                  <a:srgbClr val="FF0000"/>
                </a:solidFill>
              </a:rPr>
            </a:br>
            <a:r>
              <a:rPr lang="en-US" sz="2800" dirty="0"/>
              <a:t>A.  What is your favorite food?  </a:t>
            </a:r>
            <a:br>
              <a:rPr lang="en-US" sz="2800" dirty="0"/>
            </a:br>
            <a:r>
              <a:rPr lang="en-US" sz="2800" dirty="0"/>
              <a:t>B.  Why should we eat it?  </a:t>
            </a:r>
            <a:br>
              <a:rPr lang="en-US" sz="2800" dirty="0"/>
            </a:br>
            <a:endParaRPr lang="en-US" sz="6600" dirty="0">
              <a:solidFill>
                <a:srgbClr val="FF0000"/>
              </a:solidFill>
            </a:endParaRPr>
          </a:p>
        </p:txBody>
      </p:sp>
    </p:spTree>
    <p:extLst>
      <p:ext uri="{BB962C8B-B14F-4D97-AF65-F5344CB8AC3E}">
        <p14:creationId xmlns:p14="http://schemas.microsoft.com/office/powerpoint/2010/main" val="27635466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3" name="Content Placeholder 2"/>
          <p:cNvSpPr>
            <a:spLocks noGrp="1"/>
          </p:cNvSpPr>
          <p:nvPr>
            <p:ph sz="half" idx="1"/>
          </p:nvPr>
        </p:nvSpPr>
        <p:spPr>
          <a:xfrm>
            <a:off x="1261872" y="1828800"/>
            <a:ext cx="8631936" cy="4351337"/>
          </a:xfrm>
        </p:spPr>
        <p:txBody>
          <a:bodyPr>
            <a:normAutofit/>
          </a:bodyPr>
          <a:lstStyle/>
          <a:p>
            <a:pPr>
              <a:lnSpc>
                <a:spcPct val="150000"/>
              </a:lnSpc>
            </a:pPr>
            <a:r>
              <a:rPr lang="en-US" sz="2800" dirty="0"/>
              <a:t>How did they do?  Do you want to eat their food? </a:t>
            </a:r>
          </a:p>
          <a:p>
            <a:pPr>
              <a:lnSpc>
                <a:spcPct val="150000"/>
              </a:lnSpc>
            </a:pPr>
            <a:r>
              <a:rPr lang="en-US" sz="2800" dirty="0"/>
              <a:t>How did we </a:t>
            </a:r>
            <a:r>
              <a:rPr lang="en-US" sz="2800" dirty="0">
                <a:solidFill>
                  <a:srgbClr val="FF0000"/>
                </a:solidFill>
              </a:rPr>
              <a:t>improve</a:t>
            </a:r>
            <a:r>
              <a:rPr lang="en-US" sz="2800" dirty="0"/>
              <a:t> from the last group?</a:t>
            </a:r>
          </a:p>
          <a:p>
            <a:pPr>
              <a:lnSpc>
                <a:spcPct val="150000"/>
              </a:lnSpc>
            </a:pPr>
            <a:r>
              <a:rPr lang="en-US" sz="2800" dirty="0"/>
              <a:t>How could we </a:t>
            </a:r>
            <a:r>
              <a:rPr lang="en-US" sz="2800" dirty="0">
                <a:solidFill>
                  <a:srgbClr val="FF0000"/>
                </a:solidFill>
              </a:rPr>
              <a:t>further</a:t>
            </a:r>
            <a:r>
              <a:rPr lang="en-US" sz="2800" dirty="0"/>
              <a:t> </a:t>
            </a:r>
            <a:r>
              <a:rPr lang="en-US" sz="2800" dirty="0">
                <a:solidFill>
                  <a:srgbClr val="FF0000"/>
                </a:solidFill>
              </a:rPr>
              <a:t>improve</a:t>
            </a:r>
            <a:r>
              <a:rPr lang="en-US" sz="2800" dirty="0"/>
              <a:t> our salesmanship? </a:t>
            </a:r>
          </a:p>
        </p:txBody>
      </p:sp>
    </p:spTree>
    <p:extLst>
      <p:ext uri="{BB962C8B-B14F-4D97-AF65-F5344CB8AC3E}">
        <p14:creationId xmlns:p14="http://schemas.microsoft.com/office/powerpoint/2010/main" val="87693891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28427" r="3894" b="9884"/>
          <a:stretch/>
        </p:blipFill>
        <p:spPr>
          <a:xfrm>
            <a:off x="4432108" y="1"/>
            <a:ext cx="7745191" cy="6858000"/>
          </a:xfrm>
          <a:prstGeom prst="rect">
            <a:avLst/>
          </a:prstGeom>
        </p:spPr>
      </p:pic>
      <p:sp>
        <p:nvSpPr>
          <p:cNvPr id="2" name="Title 1"/>
          <p:cNvSpPr>
            <a:spLocks noGrp="1"/>
          </p:cNvSpPr>
          <p:nvPr>
            <p:ph type="title"/>
          </p:nvPr>
        </p:nvSpPr>
        <p:spPr>
          <a:xfrm>
            <a:off x="513441" y="677873"/>
            <a:ext cx="3658510" cy="1325562"/>
          </a:xfrm>
        </p:spPr>
        <p:txBody>
          <a:bodyPr vert="horz" lIns="91440" tIns="45720" rIns="91440" bIns="45720" rtlCol="0" anchor="b">
            <a:normAutofit/>
          </a:bodyPr>
          <a:lstStyle/>
          <a:p>
            <a:r>
              <a:rPr lang="en-US" dirty="0"/>
              <a:t>Take-away</a:t>
            </a:r>
          </a:p>
        </p:txBody>
      </p:sp>
      <p:sp>
        <p:nvSpPr>
          <p:cNvPr id="3" name="Content Placeholder 2"/>
          <p:cNvSpPr>
            <a:spLocks noGrp="1"/>
          </p:cNvSpPr>
          <p:nvPr>
            <p:ph sz="half" idx="1"/>
          </p:nvPr>
        </p:nvSpPr>
        <p:spPr>
          <a:xfrm>
            <a:off x="494462" y="2255049"/>
            <a:ext cx="3677489" cy="4351337"/>
          </a:xfrm>
        </p:spPr>
        <p:txBody>
          <a:bodyPr vert="horz" lIns="91440" tIns="45720" rIns="91440" bIns="45720" rtlCol="0">
            <a:normAutofit/>
          </a:bodyPr>
          <a:lstStyle/>
          <a:p>
            <a:r>
              <a:rPr lang="en-US" sz="2800" dirty="0"/>
              <a:t>Like any important skill, selling takes practice—and it can be learned. </a:t>
            </a:r>
          </a:p>
          <a:p>
            <a:r>
              <a:rPr lang="en-US" sz="2800" dirty="0"/>
              <a:t>Keep working at this, and you will improve.  </a:t>
            </a:r>
          </a:p>
          <a:p>
            <a:endParaRPr lang="en-US" dirty="0"/>
          </a:p>
        </p:txBody>
      </p:sp>
    </p:spTree>
    <p:extLst>
      <p:ext uri="{BB962C8B-B14F-4D97-AF65-F5344CB8AC3E}">
        <p14:creationId xmlns:p14="http://schemas.microsoft.com/office/powerpoint/2010/main" val="27356266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Outcomes </a:t>
            </a:r>
          </a:p>
        </p:txBody>
      </p:sp>
      <p:sp>
        <p:nvSpPr>
          <p:cNvPr id="3" name="Content Placeholder 2"/>
          <p:cNvSpPr>
            <a:spLocks noGrp="1"/>
          </p:cNvSpPr>
          <p:nvPr>
            <p:ph idx="1"/>
          </p:nvPr>
        </p:nvSpPr>
        <p:spPr>
          <a:xfrm>
            <a:off x="1261872" y="1828800"/>
            <a:ext cx="8931540" cy="4351337"/>
          </a:xfrm>
        </p:spPr>
        <p:txBody>
          <a:bodyPr>
            <a:normAutofit/>
          </a:bodyPr>
          <a:lstStyle/>
          <a:p>
            <a:pPr marL="342900" indent="-342900">
              <a:buFont typeface="+mj-lt"/>
              <a:buAutoNum type="arabicPeriod"/>
            </a:pPr>
            <a:r>
              <a:rPr lang="en-US" sz="2400" dirty="0"/>
              <a:t>Review definitions of </a:t>
            </a:r>
            <a:r>
              <a:rPr lang="en-US" sz="2400" b="1" dirty="0"/>
              <a:t>salesmanship</a:t>
            </a:r>
            <a:r>
              <a:rPr lang="en-US" sz="2400" dirty="0"/>
              <a:t> </a:t>
            </a:r>
          </a:p>
          <a:p>
            <a:pPr marL="342900" indent="-342900">
              <a:buFont typeface="+mj-lt"/>
              <a:buAutoNum type="arabicPeriod"/>
            </a:pPr>
            <a:endParaRPr lang="en-US" sz="1200" dirty="0"/>
          </a:p>
          <a:p>
            <a:pPr marL="342900" indent="-342900">
              <a:buFont typeface="+mj-lt"/>
              <a:buAutoNum type="arabicPeriod"/>
            </a:pPr>
            <a:r>
              <a:rPr lang="en-US" sz="2400" dirty="0"/>
              <a:t>Watch </a:t>
            </a:r>
            <a:r>
              <a:rPr lang="en-US" sz="2400" dirty="0">
                <a:solidFill>
                  <a:srgbClr val="FF0000"/>
                </a:solidFill>
              </a:rPr>
              <a:t>good and bad examples </a:t>
            </a:r>
            <a:r>
              <a:rPr lang="en-US" sz="2400" dirty="0"/>
              <a:t>of salesmanship </a:t>
            </a:r>
          </a:p>
          <a:p>
            <a:pPr marL="342900" indent="-342900">
              <a:buFont typeface="+mj-lt"/>
              <a:buAutoNum type="arabicPeriod"/>
            </a:pPr>
            <a:endParaRPr lang="en-US" sz="1200" dirty="0"/>
          </a:p>
          <a:p>
            <a:pPr marL="342900" indent="-342900">
              <a:buFont typeface="+mj-lt"/>
              <a:buAutoNum type="arabicPeriod"/>
            </a:pPr>
            <a:r>
              <a:rPr lang="en-US" sz="2400" dirty="0"/>
              <a:t>Discuss potential </a:t>
            </a:r>
            <a:r>
              <a:rPr lang="en-US" sz="2400" b="1" dirty="0"/>
              <a:t>pitfalls</a:t>
            </a:r>
            <a:r>
              <a:rPr lang="en-US" sz="2400" dirty="0"/>
              <a:t> in selling</a:t>
            </a:r>
          </a:p>
          <a:p>
            <a:pPr marL="342900" indent="-342900">
              <a:buFont typeface="+mj-lt"/>
              <a:buAutoNum type="arabicPeriod"/>
            </a:pPr>
            <a:endParaRPr lang="en-US" sz="1200" dirty="0"/>
          </a:p>
          <a:p>
            <a:pPr marL="342900" indent="-342900">
              <a:buFont typeface="+mj-lt"/>
              <a:buAutoNum type="arabicPeriod"/>
            </a:pPr>
            <a:r>
              <a:rPr lang="en-US" sz="2400" dirty="0">
                <a:solidFill>
                  <a:srgbClr val="FF0000"/>
                </a:solidFill>
              </a:rPr>
              <a:t>Prepare</a:t>
            </a:r>
            <a:r>
              <a:rPr lang="en-US" sz="2400" b="1" dirty="0"/>
              <a:t> </a:t>
            </a:r>
            <a:r>
              <a:rPr lang="en-US" sz="2400" dirty="0"/>
              <a:t>and </a:t>
            </a:r>
            <a:r>
              <a:rPr lang="en-US" sz="2400" dirty="0">
                <a:solidFill>
                  <a:srgbClr val="FF0000"/>
                </a:solidFill>
              </a:rPr>
              <a:t>present</a:t>
            </a:r>
            <a:r>
              <a:rPr lang="en-US" sz="2400" dirty="0"/>
              <a:t> a </a:t>
            </a:r>
            <a:r>
              <a:rPr lang="en-US" sz="2400" b="1" dirty="0"/>
              <a:t>sales pitch</a:t>
            </a:r>
            <a:endParaRPr lang="en-US" sz="1200" dirty="0"/>
          </a:p>
        </p:txBody>
      </p:sp>
    </p:spTree>
    <p:extLst>
      <p:ext uri="{BB962C8B-B14F-4D97-AF65-F5344CB8AC3E}">
        <p14:creationId xmlns:p14="http://schemas.microsoft.com/office/powerpoint/2010/main" val="28403408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p:txBody>
          <a:bodyPr/>
          <a:lstStyle/>
          <a:p>
            <a:r>
              <a:rPr lang="en-US" dirty="0">
                <a:hlinkClick r:id="rId2"/>
              </a:rPr>
              <a:t>10 Greatest Salesmen of All Time</a:t>
            </a:r>
            <a:endParaRPr lang="en-US" dirty="0"/>
          </a:p>
          <a:p>
            <a:r>
              <a:rPr lang="en-US" dirty="0"/>
              <a:t>Top books in sales (like the ones below, </a:t>
            </a:r>
            <a:r>
              <a:rPr lang="en-US"/>
              <a:t>and more) </a:t>
            </a:r>
          </a:p>
          <a:p>
            <a:r>
              <a:rPr lang="en-US" i="1" dirty="0"/>
              <a:t>Who Moved My Cheese?</a:t>
            </a:r>
            <a:r>
              <a:rPr lang="en-US" dirty="0"/>
              <a:t>  by Spencer Johnson </a:t>
            </a:r>
          </a:p>
          <a:p>
            <a:r>
              <a:rPr lang="en-US" i="1" dirty="0"/>
              <a:t>Selling to Big Companies</a:t>
            </a:r>
            <a:r>
              <a:rPr lang="en-US" dirty="0"/>
              <a:t>, by Jill Konrath</a:t>
            </a:r>
          </a:p>
          <a:p>
            <a:r>
              <a:rPr lang="en-US" i="1" dirty="0"/>
              <a:t>Mastering the Complex Sale</a:t>
            </a:r>
            <a:r>
              <a:rPr lang="en-US" dirty="0"/>
              <a:t>, by Jeff Thull </a:t>
            </a:r>
          </a:p>
          <a:p>
            <a:r>
              <a:rPr lang="en-US" i="1" dirty="0"/>
              <a:t>Secrets of Closing the Sale</a:t>
            </a:r>
            <a:r>
              <a:rPr lang="en-US" dirty="0"/>
              <a:t>, by Zig </a:t>
            </a:r>
            <a:r>
              <a:rPr lang="en-US" dirty="0" err="1"/>
              <a:t>Zigler</a:t>
            </a:r>
            <a:endParaRPr lang="en-US" i="1" dirty="0"/>
          </a:p>
        </p:txBody>
      </p:sp>
    </p:spTree>
    <p:extLst>
      <p:ext uri="{BB962C8B-B14F-4D97-AF65-F5344CB8AC3E}">
        <p14:creationId xmlns:p14="http://schemas.microsoft.com/office/powerpoint/2010/main" val="29478612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262063" y="2455898"/>
            <a:ext cx="8594725" cy="3097141"/>
          </a:xfrm>
          <a:prstGeom prst="rect">
            <a:avLst/>
          </a:prstGeom>
        </p:spPr>
      </p:pic>
      <p:pic>
        <p:nvPicPr>
          <p:cNvPr id="1025" name="Picture 1" descr="Creative Commons Licens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1424" y="6393220"/>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541834" y="6177776"/>
            <a:ext cx="3813717" cy="215444"/>
          </a:xfrm>
          <a:prstGeom prst="rect">
            <a:avLst/>
          </a:prstGeom>
          <a:noFill/>
        </p:spPr>
        <p:txBody>
          <a:bodyPr wrap="square" rtlCol="0">
            <a:spAutoFit/>
          </a:bodyPr>
          <a:lstStyle/>
          <a:p>
            <a:r>
              <a:rPr lang="en-US" sz="800" dirty="0"/>
              <a:t>Content (not images or videos) copyright information:</a:t>
            </a:r>
          </a:p>
        </p:txBody>
      </p:sp>
    </p:spTree>
    <p:extLst>
      <p:ext uri="{BB962C8B-B14F-4D97-AF65-F5344CB8AC3E}">
        <p14:creationId xmlns:p14="http://schemas.microsoft.com/office/powerpoint/2010/main" val="32823575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Salesmanship</a:t>
            </a:r>
          </a:p>
        </p:txBody>
      </p:sp>
      <p:sp>
        <p:nvSpPr>
          <p:cNvPr id="5" name="Text Placeholder 4"/>
          <p:cNvSpPr>
            <a:spLocks noGrp="1"/>
          </p:cNvSpPr>
          <p:nvPr>
            <p:ph type="body" idx="1"/>
          </p:nvPr>
        </p:nvSpPr>
        <p:spPr/>
        <p:txBody>
          <a:bodyPr/>
          <a:lstStyle/>
          <a:p>
            <a:r>
              <a:rPr lang="en-US" dirty="0"/>
              <a:t>ACME Seminar</a:t>
            </a:r>
          </a:p>
        </p:txBody>
      </p:sp>
    </p:spTree>
    <p:extLst>
      <p:ext uri="{BB962C8B-B14F-4D97-AF65-F5344CB8AC3E}">
        <p14:creationId xmlns:p14="http://schemas.microsoft.com/office/powerpoint/2010/main" val="1533497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 name="Content Placeholder 1"/>
          <p:cNvPicPr>
            <a:picLocks noGrp="1" noChangeAspect="1"/>
          </p:cNvPicPr>
          <p:nvPr>
            <p:ph sz="half" idx="2"/>
          </p:nvPr>
        </p:nvPicPr>
        <p:blipFill>
          <a:blip r:embed="rId3"/>
          <a:stretch>
            <a:fillRect/>
          </a:stretch>
        </p:blipFill>
        <p:spPr>
          <a:xfrm>
            <a:off x="4670191" y="640080"/>
            <a:ext cx="6123946" cy="5588101"/>
          </a:xfrm>
          <a:prstGeom prst="rect">
            <a:avLst/>
          </a:prstGeom>
        </p:spPr>
      </p:pic>
      <p:sp>
        <p:nvSpPr>
          <p:cNvPr id="4" name="Title 3"/>
          <p:cNvSpPr>
            <a:spLocks noGrp="1"/>
          </p:cNvSpPr>
          <p:nvPr>
            <p:ph type="title"/>
          </p:nvPr>
        </p:nvSpPr>
        <p:spPr>
          <a:xfrm>
            <a:off x="643831" y="640080"/>
            <a:ext cx="3690425" cy="1325562"/>
          </a:xfrm>
        </p:spPr>
        <p:txBody>
          <a:bodyPr vert="horz" lIns="91440" tIns="45720" rIns="91440" bIns="45720" rtlCol="0" anchor="b">
            <a:normAutofit/>
          </a:bodyPr>
          <a:lstStyle/>
          <a:p>
            <a:r>
              <a:rPr lang="en-US" sz="3200" dirty="0"/>
              <a:t>Poll</a:t>
            </a:r>
          </a:p>
        </p:txBody>
      </p:sp>
      <p:sp>
        <p:nvSpPr>
          <p:cNvPr id="5" name="Content Placeholder 4"/>
          <p:cNvSpPr>
            <a:spLocks noGrp="1"/>
          </p:cNvSpPr>
          <p:nvPr>
            <p:ph sz="half" idx="1"/>
          </p:nvPr>
        </p:nvSpPr>
        <p:spPr>
          <a:xfrm>
            <a:off x="643831" y="1936955"/>
            <a:ext cx="3690425" cy="4243182"/>
          </a:xfrm>
        </p:spPr>
        <p:txBody>
          <a:bodyPr vert="horz" lIns="91440" tIns="45720" rIns="91440" bIns="45720" rtlCol="0">
            <a:normAutofit/>
          </a:bodyPr>
          <a:lstStyle/>
          <a:p>
            <a:pPr marL="0" indent="0">
              <a:lnSpc>
                <a:spcPct val="150000"/>
              </a:lnSpc>
              <a:buNone/>
            </a:pPr>
            <a:r>
              <a:rPr lang="en-US" sz="2800" dirty="0"/>
              <a:t>What do you think of when you hear the words “sales”, “salesman”, or “sell”?</a:t>
            </a:r>
          </a:p>
        </p:txBody>
      </p:sp>
    </p:spTree>
    <p:extLst>
      <p:ext uri="{BB962C8B-B14F-4D97-AF65-F5344CB8AC3E}">
        <p14:creationId xmlns:p14="http://schemas.microsoft.com/office/powerpoint/2010/main" val="507057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261872" y="1510137"/>
            <a:ext cx="4480560" cy="4351337"/>
          </a:xfrm>
        </p:spPr>
        <p:txBody>
          <a:bodyPr>
            <a:normAutofit/>
          </a:bodyPr>
          <a:lstStyle/>
          <a:p>
            <a:pPr marL="0" indent="0">
              <a:lnSpc>
                <a:spcPct val="150000"/>
              </a:lnSpc>
              <a:buNone/>
            </a:pPr>
            <a:r>
              <a:rPr lang="en-US" sz="2800" dirty="0"/>
              <a:t>The truth is, most people have a terrible experiences with salesmen </a:t>
            </a:r>
          </a:p>
        </p:txBody>
      </p:sp>
      <p:sp>
        <p:nvSpPr>
          <p:cNvPr id="5" name="TextBox 4"/>
          <p:cNvSpPr txBox="1"/>
          <p:nvPr/>
        </p:nvSpPr>
        <p:spPr>
          <a:xfrm>
            <a:off x="7291196" y="1439037"/>
            <a:ext cx="3224403" cy="1815882"/>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Also, most people can’t close a sale—even when their job requires it</a:t>
            </a:r>
          </a:p>
        </p:txBody>
      </p:sp>
      <p:sp>
        <p:nvSpPr>
          <p:cNvPr id="6" name="TextBox 5"/>
          <p:cNvSpPr txBox="1"/>
          <p:nvPr/>
        </p:nvSpPr>
        <p:spPr>
          <a:xfrm>
            <a:off x="4599432" y="4004468"/>
            <a:ext cx="3291840" cy="2092881"/>
          </a:xfrm>
          <a:prstGeom prst="rect">
            <a:avLst/>
          </a:prstGeom>
          <a:noFill/>
        </p:spPr>
        <p:txBody>
          <a:bodyPr wrap="square" rtlCol="0">
            <a:spAutoFit/>
          </a:bodyPr>
          <a:lstStyle/>
          <a:p>
            <a:r>
              <a:rPr lang="en-US" sz="2800" i="1" dirty="0"/>
              <a:t>To understand how to sell, let’s first establish what selling is</a:t>
            </a:r>
          </a:p>
          <a:p>
            <a:endParaRPr lang="en-US" dirty="0"/>
          </a:p>
        </p:txBody>
      </p:sp>
    </p:spTree>
    <p:extLst>
      <p:ext uri="{BB962C8B-B14F-4D97-AF65-F5344CB8AC3E}">
        <p14:creationId xmlns:p14="http://schemas.microsoft.com/office/powerpoint/2010/main" val="842825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80">
                                          <p:stCondLst>
                                            <p:cond delay="0"/>
                                          </p:stCondLst>
                                        </p:cTn>
                                        <p:tgtEl>
                                          <p:spTgt spid="6"/>
                                        </p:tgtEl>
                                      </p:cBhvr>
                                    </p:animEffect>
                                    <p:anim calcmode="lin" valueType="num">
                                      <p:cBhvr>
                                        <p:cTn id="21"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2"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3"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4"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25"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6" dur="26">
                                          <p:stCondLst>
                                            <p:cond delay="650"/>
                                          </p:stCondLst>
                                        </p:cTn>
                                        <p:tgtEl>
                                          <p:spTgt spid="6"/>
                                        </p:tgtEl>
                                      </p:cBhvr>
                                      <p:to x="100000" y="60000"/>
                                    </p:animScale>
                                    <p:animScale>
                                      <p:cBhvr>
                                        <p:cTn id="27" dur="166" decel="50000">
                                          <p:stCondLst>
                                            <p:cond delay="676"/>
                                          </p:stCondLst>
                                        </p:cTn>
                                        <p:tgtEl>
                                          <p:spTgt spid="6"/>
                                        </p:tgtEl>
                                      </p:cBhvr>
                                      <p:to x="100000" y="100000"/>
                                    </p:animScale>
                                    <p:animScale>
                                      <p:cBhvr>
                                        <p:cTn id="28" dur="26">
                                          <p:stCondLst>
                                            <p:cond delay="1312"/>
                                          </p:stCondLst>
                                        </p:cTn>
                                        <p:tgtEl>
                                          <p:spTgt spid="6"/>
                                        </p:tgtEl>
                                      </p:cBhvr>
                                      <p:to x="100000" y="80000"/>
                                    </p:animScale>
                                    <p:animScale>
                                      <p:cBhvr>
                                        <p:cTn id="29" dur="166" decel="50000">
                                          <p:stCondLst>
                                            <p:cond delay="1338"/>
                                          </p:stCondLst>
                                        </p:cTn>
                                        <p:tgtEl>
                                          <p:spTgt spid="6"/>
                                        </p:tgtEl>
                                      </p:cBhvr>
                                      <p:to x="100000" y="100000"/>
                                    </p:animScale>
                                    <p:animScale>
                                      <p:cBhvr>
                                        <p:cTn id="30" dur="26">
                                          <p:stCondLst>
                                            <p:cond delay="1642"/>
                                          </p:stCondLst>
                                        </p:cTn>
                                        <p:tgtEl>
                                          <p:spTgt spid="6"/>
                                        </p:tgtEl>
                                      </p:cBhvr>
                                      <p:to x="100000" y="90000"/>
                                    </p:animScale>
                                    <p:animScale>
                                      <p:cBhvr>
                                        <p:cTn id="31" dur="166" decel="50000">
                                          <p:stCondLst>
                                            <p:cond delay="1668"/>
                                          </p:stCondLst>
                                        </p:cTn>
                                        <p:tgtEl>
                                          <p:spTgt spid="6"/>
                                        </p:tgtEl>
                                      </p:cBhvr>
                                      <p:to x="100000" y="100000"/>
                                    </p:animScale>
                                    <p:animScale>
                                      <p:cBhvr>
                                        <p:cTn id="32" dur="26">
                                          <p:stCondLst>
                                            <p:cond delay="1808"/>
                                          </p:stCondLst>
                                        </p:cTn>
                                        <p:tgtEl>
                                          <p:spTgt spid="6"/>
                                        </p:tgtEl>
                                      </p:cBhvr>
                                      <p:to x="100000" y="95000"/>
                                    </p:animScale>
                                    <p:animScale>
                                      <p:cBhvr>
                                        <p:cTn id="33"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13345" r="13691" b="-1"/>
          <a:stretch/>
        </p:blipFill>
        <p:spPr>
          <a:xfrm>
            <a:off x="20" y="10"/>
            <a:ext cx="7552924" cy="6857990"/>
          </a:xfrm>
          <a:prstGeom prst="rect">
            <a:avLst/>
          </a:prstGeom>
        </p:spPr>
      </p:pic>
      <p:sp>
        <p:nvSpPr>
          <p:cNvPr id="2" name="Title 1"/>
          <p:cNvSpPr>
            <a:spLocks noGrp="1"/>
          </p:cNvSpPr>
          <p:nvPr>
            <p:ph type="title"/>
          </p:nvPr>
        </p:nvSpPr>
        <p:spPr>
          <a:xfrm>
            <a:off x="7878675" y="640080"/>
            <a:ext cx="3075836" cy="1325562"/>
          </a:xfrm>
        </p:spPr>
        <p:txBody>
          <a:bodyPr vert="horz" lIns="91440" tIns="45720" rIns="91440" bIns="45720" rtlCol="0" anchor="b">
            <a:normAutofit/>
          </a:bodyPr>
          <a:lstStyle/>
          <a:p>
            <a:r>
              <a:rPr lang="en-US" sz="3200"/>
              <a:t>Definition</a:t>
            </a:r>
          </a:p>
        </p:txBody>
      </p:sp>
      <p:sp>
        <p:nvSpPr>
          <p:cNvPr id="3" name="Content Placeholder 2"/>
          <p:cNvSpPr>
            <a:spLocks noGrp="1"/>
          </p:cNvSpPr>
          <p:nvPr>
            <p:ph sz="half" idx="1"/>
          </p:nvPr>
        </p:nvSpPr>
        <p:spPr>
          <a:xfrm>
            <a:off x="7878675" y="1936955"/>
            <a:ext cx="3075836" cy="4243182"/>
          </a:xfrm>
        </p:spPr>
        <p:txBody>
          <a:bodyPr vert="horz" lIns="91440" tIns="45720" rIns="91440" bIns="45720" rtlCol="0">
            <a:normAutofit/>
          </a:bodyPr>
          <a:lstStyle/>
          <a:p>
            <a:r>
              <a:rPr lang="en-US" sz="2000" dirty="0"/>
              <a:t>Sale: the exchange of a commodity for money; the action of selling something.</a:t>
            </a:r>
          </a:p>
          <a:p>
            <a:r>
              <a:rPr lang="en-US" sz="2000" dirty="0"/>
              <a:t>Salesperson: a person whose job involves selling or promoting commercial products, either in a store or visiting locations to get orders.</a:t>
            </a:r>
          </a:p>
          <a:p>
            <a:endParaRPr lang="en-US" sz="1600" dirty="0"/>
          </a:p>
        </p:txBody>
      </p:sp>
    </p:spTree>
    <p:extLst>
      <p:ext uri="{BB962C8B-B14F-4D97-AF65-F5344CB8AC3E}">
        <p14:creationId xmlns:p14="http://schemas.microsoft.com/office/powerpoint/2010/main" val="3877739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10894" r="30006"/>
          <a:stretch/>
        </p:blipFill>
        <p:spPr>
          <a:xfrm>
            <a:off x="20" y="10"/>
            <a:ext cx="6094799" cy="6857990"/>
          </a:xfrm>
          <a:prstGeom prst="rect">
            <a:avLst/>
          </a:prstGeom>
        </p:spPr>
      </p:pic>
      <p:sp>
        <p:nvSpPr>
          <p:cNvPr id="2" name="Title 1"/>
          <p:cNvSpPr>
            <a:spLocks noGrp="1"/>
          </p:cNvSpPr>
          <p:nvPr>
            <p:ph type="title"/>
          </p:nvPr>
        </p:nvSpPr>
        <p:spPr>
          <a:xfrm>
            <a:off x="6420464" y="365760"/>
            <a:ext cx="4534047" cy="1325562"/>
          </a:xfrm>
        </p:spPr>
        <p:txBody>
          <a:bodyPr vert="horz" lIns="91440" tIns="45720" rIns="91440" bIns="45720" rtlCol="0" anchor="b">
            <a:normAutofit/>
          </a:bodyPr>
          <a:lstStyle/>
          <a:p>
            <a:r>
              <a:rPr lang="en-US" dirty="0"/>
              <a:t>Take-away</a:t>
            </a:r>
          </a:p>
        </p:txBody>
      </p:sp>
      <p:sp>
        <p:nvSpPr>
          <p:cNvPr id="3" name="Content Placeholder 2"/>
          <p:cNvSpPr>
            <a:spLocks noGrp="1"/>
          </p:cNvSpPr>
          <p:nvPr>
            <p:ph sz="half" idx="1"/>
          </p:nvPr>
        </p:nvSpPr>
        <p:spPr>
          <a:xfrm>
            <a:off x="6420463" y="1828800"/>
            <a:ext cx="4572002" cy="4351337"/>
          </a:xfrm>
        </p:spPr>
        <p:txBody>
          <a:bodyPr vert="horz" lIns="91440" tIns="45720" rIns="91440" bIns="45720" rtlCol="0">
            <a:normAutofit/>
          </a:bodyPr>
          <a:lstStyle/>
          <a:p>
            <a:pPr marL="0">
              <a:buNone/>
            </a:pPr>
            <a:r>
              <a:rPr lang="en-US" sz="2400" dirty="0"/>
              <a:t>Think of selling this way: </a:t>
            </a:r>
          </a:p>
          <a:p>
            <a:pPr marL="342900">
              <a:buFont typeface="+mj-lt"/>
              <a:buAutoNum type="arabicPeriod"/>
            </a:pPr>
            <a:r>
              <a:rPr lang="en-US" sz="2400" dirty="0"/>
              <a:t> You have something of use, value, or importance</a:t>
            </a:r>
          </a:p>
          <a:p>
            <a:pPr marL="342900">
              <a:buFont typeface="+mj-lt"/>
              <a:buAutoNum type="arabicPeriod"/>
            </a:pPr>
            <a:r>
              <a:rPr lang="en-US" sz="2400" dirty="0"/>
              <a:t> Other people could benefit from this thing</a:t>
            </a:r>
          </a:p>
          <a:p>
            <a:pPr marL="342900">
              <a:buFont typeface="+mj-lt"/>
              <a:buAutoNum type="arabicPeriod"/>
            </a:pPr>
            <a:r>
              <a:rPr lang="en-US" sz="2400" dirty="0"/>
              <a:t> You explain why it is of use, value, or importance to them based on their needs</a:t>
            </a:r>
          </a:p>
          <a:p>
            <a:pPr marL="342900">
              <a:buFont typeface="+mj-lt"/>
              <a:buAutoNum type="arabicPeriod"/>
            </a:pPr>
            <a:endParaRPr lang="en-US" dirty="0"/>
          </a:p>
        </p:txBody>
      </p:sp>
    </p:spTree>
    <p:extLst>
      <p:ext uri="{BB962C8B-B14F-4D97-AF65-F5344CB8AC3E}">
        <p14:creationId xmlns:p14="http://schemas.microsoft.com/office/powerpoint/2010/main" val="3570917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8397</TotalTime>
  <Words>1494</Words>
  <Application>Microsoft Office PowerPoint</Application>
  <PresentationFormat>Widescreen</PresentationFormat>
  <Paragraphs>252</Paragraphs>
  <Slides>46</Slides>
  <Notes>23</Notes>
  <HiddenSlides>1</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Calibri</vt:lpstr>
      <vt:lpstr>Century Schoolbook</vt:lpstr>
      <vt:lpstr>Wingdings</vt:lpstr>
      <vt:lpstr>Wingdings 2</vt:lpstr>
      <vt:lpstr>View</vt:lpstr>
      <vt:lpstr>Sell It</vt:lpstr>
      <vt:lpstr>Prepare</vt:lpstr>
      <vt:lpstr>Review</vt:lpstr>
      <vt:lpstr>Outcomes </vt:lpstr>
      <vt:lpstr>Salesmanship</vt:lpstr>
      <vt:lpstr>Poll</vt:lpstr>
      <vt:lpstr>PowerPoint Presentation</vt:lpstr>
      <vt:lpstr>Definition</vt:lpstr>
      <vt:lpstr>Take-away</vt:lpstr>
      <vt:lpstr>Great Salesmen &amp; Crappy Salesmen</vt:lpstr>
      <vt:lpstr>Examples</vt:lpstr>
      <vt:lpstr>PowerPoint Presentation</vt:lpstr>
      <vt:lpstr>Reflect</vt:lpstr>
      <vt:lpstr>More Examples</vt:lpstr>
      <vt:lpstr>Ron Popeil</vt:lpstr>
      <vt:lpstr>Joe Girard</vt:lpstr>
      <vt:lpstr>Erica Feidner</vt:lpstr>
      <vt:lpstr>Benjamin Franklin</vt:lpstr>
      <vt:lpstr>PowerPoint Presentation</vt:lpstr>
      <vt:lpstr>Reflect</vt:lpstr>
      <vt:lpstr>Bad examples</vt:lpstr>
      <vt:lpstr>PowerPoint Presentation</vt:lpstr>
      <vt:lpstr>Take-away</vt:lpstr>
      <vt:lpstr>Pitfalls of Salesmen</vt:lpstr>
      <vt:lpstr>Pitfalls </vt:lpstr>
      <vt:lpstr>Memorized?  (Quickly review with your neighbor) </vt:lpstr>
      <vt:lpstr>Quiz</vt:lpstr>
      <vt:lpstr>Review</vt:lpstr>
      <vt:lpstr>Reflect</vt:lpstr>
      <vt:lpstr>Note: on Selling and Smarts</vt:lpstr>
      <vt:lpstr>Reflect</vt:lpstr>
      <vt:lpstr>Take-away</vt:lpstr>
      <vt:lpstr>Sales Pitch</vt:lpstr>
      <vt:lpstr>Sales Pitch</vt:lpstr>
      <vt:lpstr>Sales Pitch</vt:lpstr>
      <vt:lpstr>Prepare 3-5 minutes A.  Why would your audience want this product?  B.  How can you sell your product to meet their needs?  C.  How can you listen and respond to your audience?  D.  How can you be persuasive, but not pushy or annoying?</vt:lpstr>
      <vt:lpstr>Round 1</vt:lpstr>
      <vt:lpstr>Present 30 seconds each A.  What is your favorite food?   B.  Why should we eat it?   </vt:lpstr>
      <vt:lpstr>Reflect</vt:lpstr>
      <vt:lpstr>Round 2</vt:lpstr>
      <vt:lpstr>Present Round 2 30 seconds each A.  What is your favorite food?   B.  Why should we eat it?   </vt:lpstr>
      <vt:lpstr>Reflect</vt:lpstr>
      <vt:lpstr>Take-away</vt:lpstr>
      <vt:lpstr>Outcomes </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Power of Applied mathematics</dc:title>
  <dc:creator>Jacob Brown</dc:creator>
  <cp:lastModifiedBy>Stacie Mason</cp:lastModifiedBy>
  <cp:revision>238</cp:revision>
  <dcterms:created xsi:type="dcterms:W3CDTF">2016-06-04T18:26:22Z</dcterms:created>
  <dcterms:modified xsi:type="dcterms:W3CDTF">2017-01-11T17:03:23Z</dcterms:modified>
</cp:coreProperties>
</file>

<file path=docProps/thumbnail.jpeg>
</file>